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theme/themeOverride3.xml" ContentType="application/vnd.openxmlformats-officedocument.themeOverr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theme/themeOverride4.xml" ContentType="application/vnd.openxmlformats-officedocument.themeOverride+xml"/>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2"/>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1" d="100"/>
          <a:sy n="101" d="100"/>
        </p:scale>
        <p:origin x="-26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66B1B2C-97BA-4486-9753-1AC423CB5539}" type="datetimeFigureOut">
              <a:rPr lang="fa-IR" smtClean="0"/>
              <a:pPr/>
              <a:t>07/27/1435</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09C891D1-8155-47D1-8B98-6523B748051A}" type="slidenum">
              <a:rPr lang="fa-IR" smtClean="0"/>
              <a:pPr/>
              <a:t>‹#›</a:t>
            </a:fld>
            <a:endParaRPr lang="fa-IR"/>
          </a:p>
        </p:txBody>
      </p:sp>
    </p:spTree>
    <p:extLst>
      <p:ext uri="{BB962C8B-B14F-4D97-AF65-F5344CB8AC3E}">
        <p14:creationId xmlns:p14="http://schemas.microsoft.com/office/powerpoint/2010/main" xmlns="" val="356080470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a:lstStyle/>
          <a:p>
            <a:pPr eaLnBrk="1" hangingPunct="1">
              <a:spcBef>
                <a:spcPct val="0"/>
              </a:spcBef>
            </a:pPr>
            <a:endParaRPr lang="fa-IR" altLang="en-US" smtClean="0"/>
          </a:p>
        </p:txBody>
      </p:sp>
      <p:sp>
        <p:nvSpPr>
          <p:cNvPr id="13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0F7F3FC-EE4F-4C0A-9CBD-7225D77030B3}" type="slidenum">
              <a:rPr lang="fa-IR" altLang="en-US" smtClean="0">
                <a:solidFill>
                  <a:prstClr val="black"/>
                </a:solidFill>
              </a:rPr>
              <a:pPr/>
              <a:t>3</a:t>
            </a:fld>
            <a:endParaRPr lang="fa-IR" altLang="en-US" smtClean="0">
              <a:solidFill>
                <a:prstClr val="black"/>
              </a:solidFill>
            </a:endParaRPr>
          </a:p>
        </p:txBody>
      </p:sp>
      <p:sp>
        <p:nvSpPr>
          <p:cNvPr id="13317" name="Footer Placeholder 4"/>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fa-IR" altLang="en-US" smtClean="0">
                <a:solidFill>
                  <a:prstClr val="black"/>
                </a:solidFill>
              </a:rPr>
              <a:t>دبيرخانه هم انديشي تخصصي صاحبنظران درمان كشور</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2.xml"/><Relationship Id="rId4" Type="http://schemas.openxmlformats.org/officeDocument/2006/relationships/image" Target="../media/image3.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2.xml"/><Relationship Id="rId1" Type="http://schemas.openxmlformats.org/officeDocument/2006/relationships/themeOverride" Target="../theme/themeOverride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1">
              <a:defRPr/>
            </a:pPr>
            <a:endParaRPr lang="en-US">
              <a:solidFill>
                <a:prstClr val="white"/>
              </a:solidFill>
            </a:endParaRPr>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lgn="r" rtl="1">
                <a:defRPr/>
              </a:pPr>
              <a:endParaRPr lang="en-US">
                <a:solidFill>
                  <a:prstClr val="black"/>
                </a:solidFill>
                <a:cs typeface="Arial" pitchFamily="34" charset="0"/>
              </a:endParaRPr>
            </a:p>
          </p:txBody>
        </p:sp>
        <p:sp>
          <p:nvSpPr>
            <p:cNvPr id="7" name="Freeform 18"/>
            <p:cNvSpPr>
              <a:spLocks/>
            </p:cNvSpPr>
            <p:nvPr/>
          </p:nvSpPr>
          <p:spPr bwMode="auto">
            <a:xfrm>
              <a:off x="35926" y="5135025"/>
              <a:ext cx="9108074" cy="838869"/>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w="9525" cap="flat" cmpd="sng" algn="ctr">
              <a:noFill/>
              <a:prstDash val="solid"/>
              <a:round/>
              <a:headEnd type="none" w="med" len="med"/>
              <a:tailEnd type="none" w="med" len="med"/>
            </a:ln>
          </p:spPr>
          <p:txBody>
            <a:bodyPr/>
            <a:lstStyle/>
            <a:p>
              <a:pPr algn="r" rtl="1" fontAlgn="base">
                <a:spcBef>
                  <a:spcPct val="0"/>
                </a:spcBef>
                <a:spcAft>
                  <a:spcPct val="0"/>
                </a:spcAft>
              </a:pPr>
              <a:endParaRPr lang="fa-IR">
                <a:solidFill>
                  <a:prstClr val="black"/>
                </a:solidFill>
                <a:latin typeface="Arial" pitchFamily="34" charset="0"/>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1">
                <a:defRPr/>
              </a:pPr>
              <a:endParaRPr lang="en-US">
                <a:solidFill>
                  <a:prstClr val="white"/>
                </a:solidFill>
              </a:endParaRPr>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pic>
        <p:nvPicPr>
          <p:cNvPr id="11" name="Picture 6" descr="C:\Users\mirzaei\Desktop\iran.jpg"/>
          <p:cNvPicPr>
            <a:picLocks noChangeAspect="1" noChangeArrowheads="1"/>
          </p:cNvPicPr>
          <p:nvPr userDrawn="1"/>
        </p:nvPicPr>
        <p:blipFill>
          <a:blip r:embed="rId3" cstate="print"/>
          <a:srcRect/>
          <a:stretch>
            <a:fillRect/>
          </a:stretch>
        </p:blipFill>
        <p:spPr bwMode="auto">
          <a:xfrm>
            <a:off x="7735888" y="63500"/>
            <a:ext cx="1300162" cy="1133475"/>
          </a:xfrm>
          <a:prstGeom prst="rect">
            <a:avLst/>
          </a:prstGeom>
          <a:noFill/>
          <a:ln w="9525">
            <a:noFill/>
            <a:miter lim="800000"/>
            <a:headEnd/>
            <a:tailEnd/>
          </a:ln>
        </p:spPr>
      </p:pic>
      <p:pic>
        <p:nvPicPr>
          <p:cNvPr id="12" name="Picture 6" descr="C:\Users\mirzaei\Desktop\معاونت درمان.jpg"/>
          <p:cNvPicPr>
            <a:picLocks noChangeAspect="1" noChangeArrowheads="1"/>
          </p:cNvPicPr>
          <p:nvPr userDrawn="1"/>
        </p:nvPicPr>
        <p:blipFill>
          <a:blip r:embed="rId4" cstate="print"/>
          <a:srcRect/>
          <a:stretch>
            <a:fillRect/>
          </a:stretch>
        </p:blipFill>
        <p:spPr bwMode="auto">
          <a:xfrm>
            <a:off x="68263" y="63500"/>
            <a:ext cx="827087" cy="1133475"/>
          </a:xfrm>
          <a:prstGeom prst="rect">
            <a:avLst/>
          </a:prstGeom>
          <a:noFill/>
          <a:ln w="9525">
            <a:noFill/>
            <a:miter lim="800000"/>
            <a:headEnd/>
            <a:tailEnd/>
          </a:ln>
        </p:spPr>
      </p:pic>
      <p:sp>
        <p:nvSpPr>
          <p:cNvPr id="9" name="Title 8"/>
          <p:cNvSpPr>
            <a:spLocks noGrp="1"/>
          </p:cNvSpPr>
          <p:nvPr>
            <p:ph type="ctrTitle"/>
          </p:nvPr>
        </p:nvSpPr>
        <p:spPr>
          <a:xfrm>
            <a:off x="685800" y="1752601"/>
            <a:ext cx="7772400" cy="1829761"/>
          </a:xfrm>
        </p:spPr>
        <p:txBody>
          <a:bodyPr anchor="b"/>
          <a:lstStyle>
            <a:lvl1pPr algn="ctr">
              <a:defRPr sz="4800" b="1">
                <a:solidFill>
                  <a:schemeClr val="tx2"/>
                </a:solidFill>
                <a:effectLst>
                  <a:outerShdw blurRad="31750" dist="25400" dir="5400000" algn="tl" rotWithShape="0">
                    <a:srgbClr val="000000">
                      <a:alpha val="25000"/>
                    </a:srgbClr>
                  </a:outerShdw>
                </a:effectLst>
                <a:cs typeface="B Titr" panose="00000700000000000000" pitchFamily="2" charset="-78"/>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cs typeface="B Nazanin" panose="00000400000000000000" pitchFamily="2" charset="-78"/>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dirty="0" smtClean="0"/>
              <a:t>Click to edit Master subtitle style</a:t>
            </a:r>
            <a:endParaRPr lang="en-US" dirty="0"/>
          </a:p>
        </p:txBody>
      </p:sp>
      <p:sp>
        <p:nvSpPr>
          <p:cNvPr id="13" name="Slide Number Placeholder 26"/>
          <p:cNvSpPr>
            <a:spLocks noGrp="1"/>
          </p:cNvSpPr>
          <p:nvPr>
            <p:ph type="sldNum" sz="quarter" idx="10"/>
          </p:nvPr>
        </p:nvSpPr>
        <p:spPr/>
        <p:txBody>
          <a:bodyPr/>
          <a:lstStyle>
            <a:lvl1pPr>
              <a:defRPr>
                <a:solidFill>
                  <a:srgbClr val="FFFFFF"/>
                </a:solidFill>
              </a:defRPr>
            </a:lvl1pPr>
            <a:extLst/>
          </a:lstStyle>
          <a:p>
            <a:pPr>
              <a:defRPr/>
            </a:pPr>
            <a:fld id="{678CE6A3-2D1D-488F-B19D-73B3B027097D}" type="slidenum">
              <a:rPr lang="fa-IR"/>
              <a:pPr>
                <a:defRPr/>
              </a:pPr>
              <a:t>‹#›</a:t>
            </a:fld>
            <a:endParaRPr lang="fa-IR"/>
          </a:p>
        </p:txBody>
      </p:sp>
    </p:spTree>
    <p:extLst>
      <p:ext uri="{BB962C8B-B14F-4D97-AF65-F5344CB8AC3E}">
        <p14:creationId xmlns:p14="http://schemas.microsoft.com/office/powerpoint/2010/main" xmlns="" val="28959858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365125" indent="-255588" algn="just">
              <a:buFont typeface="Wingdings" panose="05000000000000000000" pitchFamily="2" charset="2"/>
              <a:buChar char="ü"/>
              <a:defRPr>
                <a:cs typeface="B Nazanin" panose="00000400000000000000" pitchFamily="2" charset="-78"/>
              </a:defRPr>
            </a:lvl1pPr>
            <a:lvl2pPr marL="620713" indent="-228600" algn="just">
              <a:buFont typeface="Wingdings" panose="05000000000000000000" pitchFamily="2" charset="2"/>
              <a:buChar char="ü"/>
              <a:defRPr>
                <a:cs typeface="B Nazanin" panose="00000400000000000000" pitchFamily="2" charset="-78"/>
              </a:defRPr>
            </a:lvl2pPr>
            <a:lvl3pPr marL="858838" indent="-228600" algn="just">
              <a:buFont typeface="Wingdings" panose="05000000000000000000" pitchFamily="2" charset="2"/>
              <a:buChar char="ü"/>
              <a:defRPr>
                <a:cs typeface="B Nazanin" panose="00000400000000000000" pitchFamily="2" charset="-78"/>
              </a:defRPr>
            </a:lvl3pPr>
            <a:lvl4pPr marL="1143000" indent="-228600" algn="just">
              <a:buFont typeface="Wingdings" panose="05000000000000000000" pitchFamily="2" charset="2"/>
              <a:buChar char="ü"/>
              <a:defRPr>
                <a:cs typeface="B Nazanin" panose="00000400000000000000" pitchFamily="2" charset="-78"/>
              </a:defRPr>
            </a:lvl4pPr>
            <a:lvl5pPr marL="1371600" indent="-228600" algn="just">
              <a:buFont typeface="Wingdings" panose="05000000000000000000" pitchFamily="2" charset="2"/>
              <a:buChar char="ü"/>
              <a:defRPr>
                <a:cs typeface="B Nazanin" panose="00000400000000000000" pitchFamily="2" charset="-78"/>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lvl1pPr algn="ctr">
              <a:defRPr>
                <a:cs typeface="B Titr" panose="00000700000000000000" pitchFamily="2" charset="-78"/>
              </a:defRPr>
            </a:lvl1pPr>
            <a:extLst/>
          </a:lstStyle>
          <a:p>
            <a:r>
              <a:rPr lang="en-US" smtClean="0"/>
              <a:t>Click to edit Master title style</a:t>
            </a:r>
            <a:endParaRPr lang="en-US"/>
          </a:p>
        </p:txBody>
      </p:sp>
      <p:sp>
        <p:nvSpPr>
          <p:cNvPr id="4" name="Slide Number Placeholder 17"/>
          <p:cNvSpPr>
            <a:spLocks noGrp="1"/>
          </p:cNvSpPr>
          <p:nvPr>
            <p:ph type="sldNum" sz="quarter" idx="10"/>
          </p:nvPr>
        </p:nvSpPr>
        <p:spPr/>
        <p:txBody>
          <a:bodyPr/>
          <a:lstStyle>
            <a:lvl1pPr>
              <a:defRPr/>
            </a:lvl1pPr>
          </a:lstStyle>
          <a:p>
            <a:pPr>
              <a:defRPr/>
            </a:pPr>
            <a:fld id="{13FF159B-6722-46CD-B9A7-5C7C8CAFF063}" type="slidenum">
              <a:rPr lang="fa-IR">
                <a:solidFill>
                  <a:prstClr val="black"/>
                </a:solidFill>
              </a:rPr>
              <a:pPr>
                <a:defRPr/>
              </a:pPr>
              <a:t>‹#›</a:t>
            </a:fld>
            <a:endParaRPr lang="fa-IR">
              <a:solidFill>
                <a:prstClr val="black"/>
              </a:solidFill>
            </a:endParaRPr>
          </a:p>
        </p:txBody>
      </p:sp>
    </p:spTree>
    <p:extLst>
      <p:ext uri="{BB962C8B-B14F-4D97-AF65-F5344CB8AC3E}">
        <p14:creationId xmlns:p14="http://schemas.microsoft.com/office/powerpoint/2010/main" xmlns="" val="12818877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rtl="1">
              <a:defRPr/>
            </a:pPr>
            <a:endParaRPr lang="en-US">
              <a:solidFill>
                <a:prstClr val="white"/>
              </a:solidFill>
            </a:endParaRPr>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rtl="1">
              <a:defRPr/>
            </a:pPr>
            <a:endParaRPr lang="en-US">
              <a:solidFill>
                <a:prstClr val="white"/>
              </a:solidFill>
            </a:endParaRPr>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Slide Number Placeholder 5"/>
          <p:cNvSpPr>
            <a:spLocks noGrp="1"/>
          </p:cNvSpPr>
          <p:nvPr>
            <p:ph type="sldNum" sz="quarter" idx="10"/>
          </p:nvPr>
        </p:nvSpPr>
        <p:spPr/>
        <p:txBody>
          <a:bodyPr/>
          <a:lstStyle>
            <a:lvl1pPr>
              <a:defRPr/>
            </a:lvl1pPr>
            <a:extLst/>
          </a:lstStyle>
          <a:p>
            <a:pPr>
              <a:defRPr/>
            </a:pPr>
            <a:fld id="{42330ECD-8411-4728-B00B-550A1EC9D48A}" type="slidenum">
              <a:rPr lang="fa-IR">
                <a:solidFill>
                  <a:prstClr val="white"/>
                </a:solidFill>
              </a:rPr>
              <a:pPr>
                <a:defRPr/>
              </a:pPr>
              <a:t>‹#›</a:t>
            </a:fld>
            <a:endParaRPr lang="fa-IR">
              <a:solidFill>
                <a:prstClr val="white"/>
              </a:solidFill>
            </a:endParaRPr>
          </a:p>
        </p:txBody>
      </p:sp>
    </p:spTree>
    <p:extLst>
      <p:ext uri="{BB962C8B-B14F-4D97-AF65-F5344CB8AC3E}">
        <p14:creationId xmlns:p14="http://schemas.microsoft.com/office/powerpoint/2010/main" xmlns="" val="2090350575"/>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Slide Number Placeholder 6"/>
          <p:cNvSpPr>
            <a:spLocks noGrp="1"/>
          </p:cNvSpPr>
          <p:nvPr>
            <p:ph type="sldNum" sz="quarter" idx="10"/>
          </p:nvPr>
        </p:nvSpPr>
        <p:spPr/>
        <p:txBody>
          <a:bodyPr/>
          <a:lstStyle>
            <a:lvl1pPr>
              <a:defRPr/>
            </a:lvl1pPr>
            <a:extLst/>
          </a:lstStyle>
          <a:p>
            <a:pPr>
              <a:defRPr/>
            </a:pPr>
            <a:fld id="{6E86A9D6-A3BB-417C-A16D-F79A91C357CB}" type="slidenum">
              <a:rPr lang="fa-IR">
                <a:solidFill>
                  <a:prstClr val="white"/>
                </a:solidFill>
              </a:rPr>
              <a:pPr>
                <a:defRPr/>
              </a:pPr>
              <a:t>‹#›</a:t>
            </a:fld>
            <a:endParaRPr lang="fa-IR">
              <a:solidFill>
                <a:prstClr val="white"/>
              </a:solidFill>
            </a:endParaRPr>
          </a:p>
        </p:txBody>
      </p:sp>
    </p:spTree>
    <p:extLst>
      <p:ext uri="{BB962C8B-B14F-4D97-AF65-F5344CB8AC3E}">
        <p14:creationId xmlns:p14="http://schemas.microsoft.com/office/powerpoint/2010/main" xmlns="" val="176476797"/>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6727825" y="6408738"/>
            <a:ext cx="1919288" cy="365125"/>
          </a:xfrm>
          <a:prstGeom prst="rect">
            <a:avLst/>
          </a:prstGeom>
        </p:spPr>
        <p:txBody>
          <a:bodyPr/>
          <a:lstStyle>
            <a:lvl1pPr>
              <a:defRPr>
                <a:latin typeface="Arial" charset="0"/>
                <a:cs typeface="Arial" charset="0"/>
              </a:defRPr>
            </a:lvl1pPr>
            <a:extLst/>
          </a:lstStyle>
          <a:p>
            <a:pPr algn="r" rtl="1" fontAlgn="base">
              <a:spcBef>
                <a:spcPct val="0"/>
              </a:spcBef>
              <a:spcAft>
                <a:spcPct val="0"/>
              </a:spcAft>
              <a:defRPr/>
            </a:pPr>
            <a:fld id="{9FFF6CD5-586C-41DA-9B48-2A0C9C6CD98E}" type="datetime8">
              <a:rPr lang="fa-IR">
                <a:solidFill>
                  <a:prstClr val="black"/>
                </a:solidFill>
              </a:rPr>
              <a:pPr algn="r" rtl="1" fontAlgn="base">
                <a:spcBef>
                  <a:spcPct val="0"/>
                </a:spcBef>
                <a:spcAft>
                  <a:spcPct val="0"/>
                </a:spcAft>
                <a:defRPr/>
              </a:pPr>
              <a:t>مه 26، 14</a:t>
            </a:fld>
            <a:endParaRPr lang="fa-IR">
              <a:solidFill>
                <a:prstClr val="black"/>
              </a:solidFill>
            </a:endParaRPr>
          </a:p>
        </p:txBody>
      </p:sp>
      <p:sp>
        <p:nvSpPr>
          <p:cNvPr id="8" name="Slide Number Placeholder 8"/>
          <p:cNvSpPr>
            <a:spLocks noGrp="1"/>
          </p:cNvSpPr>
          <p:nvPr>
            <p:ph type="sldNum" sz="quarter" idx="11"/>
          </p:nvPr>
        </p:nvSpPr>
        <p:spPr/>
        <p:txBody>
          <a:bodyPr/>
          <a:lstStyle>
            <a:lvl1pPr>
              <a:defRPr/>
            </a:lvl1pPr>
            <a:extLst/>
          </a:lstStyle>
          <a:p>
            <a:pPr>
              <a:defRPr/>
            </a:pPr>
            <a:fld id="{CC3AEAC3-3629-4F99-8BE5-8CF08D13F09D}" type="slidenum">
              <a:rPr lang="fa-IR">
                <a:solidFill>
                  <a:prstClr val="black"/>
                </a:solidFill>
              </a:rPr>
              <a:pPr>
                <a:defRPr/>
              </a:pPr>
              <a:t>‹#›</a:t>
            </a:fld>
            <a:endParaRPr lang="fa-IR">
              <a:solidFill>
                <a:prstClr val="black"/>
              </a:solidFill>
            </a:endParaRPr>
          </a:p>
        </p:txBody>
      </p:sp>
    </p:spTree>
    <p:extLst>
      <p:ext uri="{BB962C8B-B14F-4D97-AF65-F5344CB8AC3E}">
        <p14:creationId xmlns:p14="http://schemas.microsoft.com/office/powerpoint/2010/main" xmlns="" val="3871921118"/>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a:xfrm>
            <a:off x="6727825" y="6408738"/>
            <a:ext cx="1919288" cy="365125"/>
          </a:xfrm>
          <a:prstGeom prst="rect">
            <a:avLst/>
          </a:prstGeom>
        </p:spPr>
        <p:txBody>
          <a:bodyPr/>
          <a:lstStyle>
            <a:lvl1pPr>
              <a:defRPr>
                <a:latin typeface="Arial" charset="0"/>
                <a:cs typeface="Arial" charset="0"/>
              </a:defRPr>
            </a:lvl1pPr>
            <a:extLst/>
          </a:lstStyle>
          <a:p>
            <a:pPr algn="r" rtl="1" fontAlgn="base">
              <a:spcBef>
                <a:spcPct val="0"/>
              </a:spcBef>
              <a:spcAft>
                <a:spcPct val="0"/>
              </a:spcAft>
              <a:defRPr/>
            </a:pPr>
            <a:fld id="{743E98B4-0CE9-4FE3-BC54-449AE79EC1CF}" type="datetime8">
              <a:rPr lang="fa-IR">
                <a:solidFill>
                  <a:prstClr val="white"/>
                </a:solidFill>
              </a:rPr>
              <a:pPr algn="r" rtl="1" fontAlgn="base">
                <a:spcBef>
                  <a:spcPct val="0"/>
                </a:spcBef>
                <a:spcAft>
                  <a:spcPct val="0"/>
                </a:spcAft>
                <a:defRPr/>
              </a:pPr>
              <a:t>مه 26، 14</a:t>
            </a:fld>
            <a:endParaRPr lang="fa-IR">
              <a:solidFill>
                <a:prstClr val="white"/>
              </a:solidFill>
            </a:endParaRPr>
          </a:p>
        </p:txBody>
      </p:sp>
      <p:sp>
        <p:nvSpPr>
          <p:cNvPr id="4" name="Footer Placeholder 3"/>
          <p:cNvSpPr>
            <a:spLocks noGrp="1"/>
          </p:cNvSpPr>
          <p:nvPr>
            <p:ph type="ftr" sz="quarter" idx="11"/>
          </p:nvPr>
        </p:nvSpPr>
        <p:spPr>
          <a:xfrm>
            <a:off x="4379913" y="6408738"/>
            <a:ext cx="2351087" cy="365125"/>
          </a:xfrm>
          <a:prstGeom prst="rect">
            <a:avLst/>
          </a:prstGeom>
        </p:spPr>
        <p:txBody>
          <a:bodyPr/>
          <a:lstStyle>
            <a:lvl1pPr>
              <a:defRPr>
                <a:latin typeface="Arial" charset="0"/>
                <a:cs typeface="Arial" charset="0"/>
              </a:defRPr>
            </a:lvl1pPr>
            <a:extLst/>
          </a:lstStyle>
          <a:p>
            <a:pPr algn="r" rtl="1" fontAlgn="base">
              <a:spcBef>
                <a:spcPct val="0"/>
              </a:spcBef>
              <a:spcAft>
                <a:spcPct val="0"/>
              </a:spcAft>
              <a:defRPr/>
            </a:pPr>
            <a:r>
              <a:rPr lang="fa-IR">
                <a:solidFill>
                  <a:prstClr val="white"/>
                </a:solidFill>
              </a:rPr>
              <a:t>دبيرخانه هم انديشي تخصصي صاحبنظران درمان كشور</a:t>
            </a:r>
          </a:p>
        </p:txBody>
      </p:sp>
      <p:sp>
        <p:nvSpPr>
          <p:cNvPr id="5" name="Slide Number Placeholder 4"/>
          <p:cNvSpPr>
            <a:spLocks noGrp="1"/>
          </p:cNvSpPr>
          <p:nvPr>
            <p:ph type="sldNum" sz="quarter" idx="12"/>
          </p:nvPr>
        </p:nvSpPr>
        <p:spPr/>
        <p:txBody>
          <a:bodyPr/>
          <a:lstStyle>
            <a:lvl1pPr>
              <a:defRPr/>
            </a:lvl1pPr>
            <a:extLst/>
          </a:lstStyle>
          <a:p>
            <a:pPr>
              <a:defRPr/>
            </a:pPr>
            <a:fld id="{C784B13C-1411-4211-8393-58F17574C957}" type="slidenum">
              <a:rPr lang="fa-IR">
                <a:solidFill>
                  <a:prstClr val="white"/>
                </a:solidFill>
              </a:rPr>
              <a:pPr>
                <a:defRPr/>
              </a:pPr>
              <a:t>‹#›</a:t>
            </a:fld>
            <a:endParaRPr lang="fa-IR">
              <a:solidFill>
                <a:prstClr val="white"/>
              </a:solidFill>
            </a:endParaRPr>
          </a:p>
        </p:txBody>
      </p:sp>
    </p:spTree>
    <p:extLst>
      <p:ext uri="{BB962C8B-B14F-4D97-AF65-F5344CB8AC3E}">
        <p14:creationId xmlns:p14="http://schemas.microsoft.com/office/powerpoint/2010/main" xmlns="" val="117813687"/>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7"/>
          <p:cNvSpPr>
            <a:spLocks noGrp="1"/>
          </p:cNvSpPr>
          <p:nvPr>
            <p:ph type="sldNum" sz="quarter" idx="10"/>
          </p:nvPr>
        </p:nvSpPr>
        <p:spPr/>
        <p:txBody>
          <a:bodyPr/>
          <a:lstStyle>
            <a:lvl1pPr>
              <a:defRPr/>
            </a:lvl1pPr>
          </a:lstStyle>
          <a:p>
            <a:pPr>
              <a:defRPr/>
            </a:pPr>
            <a:fld id="{7D3A70F7-9BB1-490F-A489-B3A827A9CD40}" type="slidenum">
              <a:rPr lang="fa-IR">
                <a:solidFill>
                  <a:prstClr val="black"/>
                </a:solidFill>
              </a:rPr>
              <a:pPr>
                <a:defRPr/>
              </a:pPr>
              <a:t>‹#›</a:t>
            </a:fld>
            <a:endParaRPr lang="fa-IR">
              <a:solidFill>
                <a:prstClr val="black"/>
              </a:solidFill>
            </a:endParaRPr>
          </a:p>
        </p:txBody>
      </p:sp>
    </p:spTree>
    <p:extLst>
      <p:ext uri="{BB962C8B-B14F-4D97-AF65-F5344CB8AC3E}">
        <p14:creationId xmlns:p14="http://schemas.microsoft.com/office/powerpoint/2010/main" xmlns="" val="841098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6"/>
          <p:cNvSpPr>
            <a:spLocks noGrp="1"/>
          </p:cNvSpPr>
          <p:nvPr>
            <p:ph type="sldNum" sz="quarter" idx="10"/>
          </p:nvPr>
        </p:nvSpPr>
        <p:spPr/>
        <p:txBody>
          <a:bodyPr/>
          <a:lstStyle>
            <a:lvl1pPr>
              <a:defRPr/>
            </a:lvl1pPr>
            <a:extLst/>
          </a:lstStyle>
          <a:p>
            <a:pPr>
              <a:defRPr/>
            </a:pPr>
            <a:fld id="{39872CA8-C107-4A73-B80B-7299B54B3492}" type="slidenum">
              <a:rPr lang="fa-IR">
                <a:solidFill>
                  <a:prstClr val="black"/>
                </a:solidFill>
              </a:rPr>
              <a:pPr>
                <a:defRPr/>
              </a:pPr>
              <a:t>‹#›</a:t>
            </a:fld>
            <a:endParaRPr lang="fa-IR">
              <a:solidFill>
                <a:prstClr val="black"/>
              </a:solidFill>
            </a:endParaRPr>
          </a:p>
        </p:txBody>
      </p:sp>
    </p:spTree>
    <p:extLst>
      <p:ext uri="{BB962C8B-B14F-4D97-AF65-F5344CB8AC3E}">
        <p14:creationId xmlns:p14="http://schemas.microsoft.com/office/powerpoint/2010/main" xmlns="" val="1710615016"/>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lgn="r" rtl="1">
              <a:defRPr/>
            </a:pPr>
            <a:endParaRPr lang="en-US">
              <a:solidFill>
                <a:prstClr val="white"/>
              </a:solidFill>
              <a:cs typeface="Arial" pitchFamily="34" charset="0"/>
            </a:endParaRPr>
          </a:p>
        </p:txBody>
      </p:sp>
      <p:sp>
        <p:nvSpPr>
          <p:cNvPr id="6" name="Freeform 15"/>
          <p:cNvSpPr>
            <a:spLocks/>
          </p:cNvSpPr>
          <p:nvPr/>
        </p:nvSpPr>
        <p:spPr bwMode="auto">
          <a:xfrm>
            <a:off x="485775" y="5938838"/>
            <a:ext cx="3690938" cy="933450"/>
          </a:xfrm>
          <a:custGeom>
            <a:avLst/>
            <a:gdLst>
              <a:gd name="T0" fmla="*/ 0 w 5591"/>
              <a:gd name="T1" fmla="*/ 0 h 588"/>
              <a:gd name="T2" fmla="*/ 2147483647 w 5591"/>
              <a:gd name="T3" fmla="*/ 0 h 588"/>
              <a:gd name="T4" fmla="*/ 2147483647 w 5591"/>
              <a:gd name="T5" fmla="*/ 2147483647 h 588"/>
              <a:gd name="T6" fmla="*/ 2147483647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w="9525" cap="flat" cmpd="sng" algn="ctr">
            <a:noFill/>
            <a:prstDash val="solid"/>
            <a:round/>
            <a:headEnd type="none" w="med" len="med"/>
            <a:tailEnd type="none" w="med" len="med"/>
          </a:ln>
        </p:spPr>
        <p:txBody>
          <a:bodyPr/>
          <a:lstStyle/>
          <a:p>
            <a:pPr algn="r" rtl="1" fontAlgn="base">
              <a:spcBef>
                <a:spcPct val="0"/>
              </a:spcBef>
              <a:spcAft>
                <a:spcPct val="0"/>
              </a:spcAft>
            </a:pPr>
            <a:endParaRPr lang="fa-IR">
              <a:solidFill>
                <a:prstClr val="white"/>
              </a:solidFill>
              <a:latin typeface="Arial" pitchFamily="34" charset="0"/>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1">
              <a:defRPr/>
            </a:pPr>
            <a:endParaRPr lang="en-US">
              <a:solidFill>
                <a:prstClr val="white"/>
              </a:solidFill>
            </a:endParaRPr>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rtl="1">
              <a:defRPr/>
            </a:pPr>
            <a:endParaRPr lang="en-US">
              <a:solidFill>
                <a:prstClr val="white"/>
              </a:solidFill>
            </a:endParaRPr>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rtl="1">
              <a:defRPr/>
            </a:pPr>
            <a:endParaRPr lang="en-US">
              <a:solidFill>
                <a:prstClr val="white"/>
              </a:solidFill>
            </a:endParaRPr>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Slide Number Placeholder 6"/>
          <p:cNvSpPr>
            <a:spLocks noGrp="1"/>
          </p:cNvSpPr>
          <p:nvPr>
            <p:ph type="sldNum" sz="quarter" idx="10"/>
          </p:nvPr>
        </p:nvSpPr>
        <p:spPr/>
        <p:txBody>
          <a:bodyPr/>
          <a:lstStyle>
            <a:lvl1pPr>
              <a:defRPr>
                <a:solidFill>
                  <a:schemeClr val="tx1"/>
                </a:solidFill>
              </a:defRPr>
            </a:lvl1pPr>
            <a:extLst/>
          </a:lstStyle>
          <a:p>
            <a:pPr>
              <a:defRPr/>
            </a:pPr>
            <a:fld id="{2A2786C5-E1B7-4CF9-8813-A50D48F921E0}" type="slidenum">
              <a:rPr lang="fa-IR">
                <a:solidFill>
                  <a:prstClr val="white"/>
                </a:solidFill>
              </a:rPr>
              <a:pPr>
                <a:defRPr/>
              </a:pPr>
              <a:t>‹#›</a:t>
            </a:fld>
            <a:endParaRPr lang="fa-IR">
              <a:solidFill>
                <a:prstClr val="white"/>
              </a:solidFill>
            </a:endParaRPr>
          </a:p>
        </p:txBody>
      </p:sp>
    </p:spTree>
    <p:extLst>
      <p:ext uri="{BB962C8B-B14F-4D97-AF65-F5344CB8AC3E}">
        <p14:creationId xmlns:p14="http://schemas.microsoft.com/office/powerpoint/2010/main" xmlns="" val="2958282294"/>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17"/>
          <p:cNvSpPr>
            <a:spLocks noGrp="1"/>
          </p:cNvSpPr>
          <p:nvPr>
            <p:ph type="sldNum" sz="quarter" idx="10"/>
          </p:nvPr>
        </p:nvSpPr>
        <p:spPr/>
        <p:txBody>
          <a:bodyPr/>
          <a:lstStyle>
            <a:lvl1pPr>
              <a:defRPr/>
            </a:lvl1pPr>
          </a:lstStyle>
          <a:p>
            <a:pPr>
              <a:defRPr/>
            </a:pPr>
            <a:fld id="{9829C16D-A3AB-441E-A6E5-6C1E4C92A77B}" type="slidenum">
              <a:rPr lang="fa-IR">
                <a:solidFill>
                  <a:prstClr val="black"/>
                </a:solidFill>
              </a:rPr>
              <a:pPr>
                <a:defRPr/>
              </a:pPr>
              <a:t>‹#›</a:t>
            </a:fld>
            <a:endParaRPr lang="fa-IR">
              <a:solidFill>
                <a:prstClr val="black"/>
              </a:solidFill>
            </a:endParaRPr>
          </a:p>
        </p:txBody>
      </p:sp>
    </p:spTree>
    <p:extLst>
      <p:ext uri="{BB962C8B-B14F-4D97-AF65-F5344CB8AC3E}">
        <p14:creationId xmlns:p14="http://schemas.microsoft.com/office/powerpoint/2010/main" xmlns="" val="28592427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17"/>
          <p:cNvSpPr>
            <a:spLocks noGrp="1"/>
          </p:cNvSpPr>
          <p:nvPr>
            <p:ph type="sldNum" sz="quarter" idx="10"/>
          </p:nvPr>
        </p:nvSpPr>
        <p:spPr/>
        <p:txBody>
          <a:bodyPr/>
          <a:lstStyle>
            <a:lvl1pPr>
              <a:defRPr/>
            </a:lvl1pPr>
          </a:lstStyle>
          <a:p>
            <a:pPr>
              <a:defRPr/>
            </a:pPr>
            <a:fld id="{6C514971-2988-4DBD-BB01-443159747D86}" type="slidenum">
              <a:rPr lang="fa-IR">
                <a:solidFill>
                  <a:prstClr val="black"/>
                </a:solidFill>
              </a:rPr>
              <a:pPr>
                <a:defRPr/>
              </a:pPr>
              <a:t>‹#›</a:t>
            </a:fld>
            <a:endParaRPr lang="fa-IR">
              <a:solidFill>
                <a:prstClr val="black"/>
              </a:solidFill>
            </a:endParaRPr>
          </a:p>
        </p:txBody>
      </p:sp>
    </p:spTree>
    <p:extLst>
      <p:ext uri="{BB962C8B-B14F-4D97-AF65-F5344CB8AC3E}">
        <p14:creationId xmlns:p14="http://schemas.microsoft.com/office/powerpoint/2010/main" xmlns="" val="2824011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lgn="r" rtl="1">
              <a:defRPr/>
            </a:pPr>
            <a:endParaRPr lang="en-US">
              <a:solidFill>
                <a:prstClr val="black"/>
              </a:solidFill>
              <a:cs typeface="Arial" pitchFamily="34" charset="0"/>
            </a:endParaRPr>
          </a:p>
        </p:txBody>
      </p:sp>
      <p:sp>
        <p:nvSpPr>
          <p:cNvPr id="1027" name="Freeform 11"/>
          <p:cNvSpPr>
            <a:spLocks/>
          </p:cNvSpPr>
          <p:nvPr/>
        </p:nvSpPr>
        <p:spPr bwMode="auto">
          <a:xfrm>
            <a:off x="485775" y="5938838"/>
            <a:ext cx="3690938" cy="933450"/>
          </a:xfrm>
          <a:custGeom>
            <a:avLst/>
            <a:gdLst>
              <a:gd name="T0" fmla="*/ 0 w 5591"/>
              <a:gd name="T1" fmla="*/ 0 h 588"/>
              <a:gd name="T2" fmla="*/ 2147483647 w 5591"/>
              <a:gd name="T3" fmla="*/ 0 h 588"/>
              <a:gd name="T4" fmla="*/ 2147483647 w 5591"/>
              <a:gd name="T5" fmla="*/ 2147483647 h 588"/>
              <a:gd name="T6" fmla="*/ 2147483647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w="9525" cap="flat" cmpd="sng" algn="ctr">
            <a:noFill/>
            <a:prstDash val="solid"/>
            <a:round/>
            <a:headEnd type="none" w="med" len="med"/>
            <a:tailEnd type="none" w="med" len="med"/>
          </a:ln>
        </p:spPr>
        <p:txBody>
          <a:bodyPr/>
          <a:lstStyle/>
          <a:p>
            <a:pPr algn="r" rtl="1" fontAlgn="base">
              <a:spcBef>
                <a:spcPct val="0"/>
              </a:spcBef>
              <a:spcAft>
                <a:spcPct val="0"/>
              </a:spcAft>
            </a:pPr>
            <a:endParaRPr lang="fa-IR">
              <a:solidFill>
                <a:prstClr val="black"/>
              </a:solidFill>
              <a:latin typeface="Arial" pitchFamily="34" charset="0"/>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1">
              <a:defRPr/>
            </a:pPr>
            <a:endParaRPr lang="en-US">
              <a:solidFill>
                <a:prstClr val="white"/>
              </a:solidFill>
            </a:endParaRPr>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cs typeface="+mn-cs"/>
              </a:defRPr>
            </a:lvl1pPr>
            <a:extLst/>
          </a:lstStyle>
          <a:p>
            <a:pPr rtl="1">
              <a:defRPr/>
            </a:pPr>
            <a:fld id="{B891C70E-82C7-4164-9B68-420ADF03B677}" type="slidenum">
              <a:rPr lang="fa-IR">
                <a:solidFill>
                  <a:prstClr val="black"/>
                </a:solidFill>
              </a:rPr>
              <a:pPr rtl="1">
                <a:defRPr/>
              </a:pPr>
              <a:t>‹#›</a:t>
            </a:fld>
            <a:endParaRPr lang="fa-IR">
              <a:solidFill>
                <a:prstClr val="black"/>
              </a:solidFill>
            </a:endParaRPr>
          </a:p>
        </p:txBody>
      </p:sp>
      <p:pic>
        <p:nvPicPr>
          <p:cNvPr id="1035" name="Picture 6" descr="C:\Users\mirzaei\Desktop\iran.jpg"/>
          <p:cNvPicPr>
            <a:picLocks noChangeAspect="1" noChangeArrowheads="1"/>
          </p:cNvPicPr>
          <p:nvPr userDrawn="1"/>
        </p:nvPicPr>
        <p:blipFill>
          <a:blip r:embed="rId14" cstate="print"/>
          <a:srcRect/>
          <a:stretch>
            <a:fillRect/>
          </a:stretch>
        </p:blipFill>
        <p:spPr bwMode="auto">
          <a:xfrm>
            <a:off x="7812088" y="61913"/>
            <a:ext cx="1301750" cy="1135062"/>
          </a:xfrm>
          <a:prstGeom prst="rect">
            <a:avLst/>
          </a:prstGeom>
          <a:noFill/>
          <a:ln w="9525">
            <a:noFill/>
            <a:miter lim="800000"/>
            <a:headEnd/>
            <a:tailEnd/>
          </a:ln>
        </p:spPr>
      </p:pic>
      <p:pic>
        <p:nvPicPr>
          <p:cNvPr id="1036" name="Picture 6" descr="C:\Users\mirzaei\Desktop\معاونت درمان.jpg"/>
          <p:cNvPicPr>
            <a:picLocks noChangeAspect="1" noChangeArrowheads="1"/>
          </p:cNvPicPr>
          <p:nvPr userDrawn="1"/>
        </p:nvPicPr>
        <p:blipFill>
          <a:blip r:embed="rId15" cstate="print"/>
          <a:srcRect/>
          <a:stretch>
            <a:fillRect/>
          </a:stretch>
        </p:blipFill>
        <p:spPr bwMode="auto">
          <a:xfrm>
            <a:off x="95250" y="95250"/>
            <a:ext cx="804863" cy="1101725"/>
          </a:xfrm>
          <a:prstGeom prst="rect">
            <a:avLst/>
          </a:prstGeom>
          <a:noFill/>
          <a:ln w="9525">
            <a:noFill/>
            <a:miter lim="800000"/>
            <a:headEnd/>
            <a:tailEnd/>
          </a:ln>
        </p:spPr>
      </p:pic>
    </p:spTree>
    <p:extLst>
      <p:ext uri="{BB962C8B-B14F-4D97-AF65-F5344CB8AC3E}">
        <p14:creationId xmlns:p14="http://schemas.microsoft.com/office/powerpoint/2010/main" xmlns="" val="3673143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ctr" rtl="1"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B Titr" panose="00000700000000000000" pitchFamily="2" charset="-78"/>
        </a:defRPr>
      </a:lvl1pPr>
      <a:lvl2pPr algn="ctr" rtl="1" eaLnBrk="0" fontAlgn="base" hangingPunct="0">
        <a:spcBef>
          <a:spcPct val="0"/>
        </a:spcBef>
        <a:spcAft>
          <a:spcPct val="0"/>
        </a:spcAft>
        <a:defRPr sz="4100" b="1">
          <a:solidFill>
            <a:schemeClr val="tx2"/>
          </a:solidFill>
          <a:latin typeface="Lucida Sans Unicode" pitchFamily="34" charset="0"/>
          <a:cs typeface="B Titr" pitchFamily="2" charset="-78"/>
        </a:defRPr>
      </a:lvl2pPr>
      <a:lvl3pPr algn="ctr" rtl="1" eaLnBrk="0" fontAlgn="base" hangingPunct="0">
        <a:spcBef>
          <a:spcPct val="0"/>
        </a:spcBef>
        <a:spcAft>
          <a:spcPct val="0"/>
        </a:spcAft>
        <a:defRPr sz="4100" b="1">
          <a:solidFill>
            <a:schemeClr val="tx2"/>
          </a:solidFill>
          <a:latin typeface="Lucida Sans Unicode" pitchFamily="34" charset="0"/>
          <a:cs typeface="B Titr" pitchFamily="2" charset="-78"/>
        </a:defRPr>
      </a:lvl3pPr>
      <a:lvl4pPr algn="ctr" rtl="1" eaLnBrk="0" fontAlgn="base" hangingPunct="0">
        <a:spcBef>
          <a:spcPct val="0"/>
        </a:spcBef>
        <a:spcAft>
          <a:spcPct val="0"/>
        </a:spcAft>
        <a:defRPr sz="4100" b="1">
          <a:solidFill>
            <a:schemeClr val="tx2"/>
          </a:solidFill>
          <a:latin typeface="Lucida Sans Unicode" pitchFamily="34" charset="0"/>
          <a:cs typeface="B Titr" pitchFamily="2" charset="-78"/>
        </a:defRPr>
      </a:lvl4pPr>
      <a:lvl5pPr algn="ctr" rtl="1" eaLnBrk="0" fontAlgn="base" hangingPunct="0">
        <a:spcBef>
          <a:spcPct val="0"/>
        </a:spcBef>
        <a:spcAft>
          <a:spcPct val="0"/>
        </a:spcAft>
        <a:defRPr sz="4100" b="1">
          <a:solidFill>
            <a:schemeClr val="tx2"/>
          </a:solidFill>
          <a:latin typeface="Lucida Sans Unicode" pitchFamily="34" charset="0"/>
          <a:cs typeface="B Titr" pitchFamily="2" charset="-78"/>
        </a:defRPr>
      </a:lvl5pPr>
      <a:lvl6pPr marL="457200" algn="l" rtl="1" fontAlgn="base">
        <a:spcBef>
          <a:spcPct val="0"/>
        </a:spcBef>
        <a:spcAft>
          <a:spcPct val="0"/>
        </a:spcAft>
        <a:defRPr sz="4100" b="1">
          <a:solidFill>
            <a:schemeClr val="tx2"/>
          </a:solidFill>
          <a:latin typeface="Lucida Sans Unicode" pitchFamily="34" charset="0"/>
          <a:cs typeface="Arial" pitchFamily="34" charset="0"/>
        </a:defRPr>
      </a:lvl6pPr>
      <a:lvl7pPr marL="914400" algn="l" rtl="1" fontAlgn="base">
        <a:spcBef>
          <a:spcPct val="0"/>
        </a:spcBef>
        <a:spcAft>
          <a:spcPct val="0"/>
        </a:spcAft>
        <a:defRPr sz="4100" b="1">
          <a:solidFill>
            <a:schemeClr val="tx2"/>
          </a:solidFill>
          <a:latin typeface="Lucida Sans Unicode" pitchFamily="34" charset="0"/>
          <a:cs typeface="Arial" pitchFamily="34" charset="0"/>
        </a:defRPr>
      </a:lvl7pPr>
      <a:lvl8pPr marL="1371600" algn="l" rtl="1" fontAlgn="base">
        <a:spcBef>
          <a:spcPct val="0"/>
        </a:spcBef>
        <a:spcAft>
          <a:spcPct val="0"/>
        </a:spcAft>
        <a:defRPr sz="4100" b="1">
          <a:solidFill>
            <a:schemeClr val="tx2"/>
          </a:solidFill>
          <a:latin typeface="Lucida Sans Unicode" pitchFamily="34" charset="0"/>
          <a:cs typeface="Arial" pitchFamily="34" charset="0"/>
        </a:defRPr>
      </a:lvl8pPr>
      <a:lvl9pPr marL="1828800" algn="l" rtl="1" fontAlgn="base">
        <a:spcBef>
          <a:spcPct val="0"/>
        </a:spcBef>
        <a:spcAft>
          <a:spcPct val="0"/>
        </a:spcAft>
        <a:defRPr sz="4100" b="1">
          <a:solidFill>
            <a:schemeClr val="tx2"/>
          </a:solidFill>
          <a:latin typeface="Lucida Sans Unicode" pitchFamily="34" charset="0"/>
          <a:cs typeface="Arial" pitchFamily="34" charset="0"/>
        </a:defRPr>
      </a:lvl9pPr>
      <a:extLst/>
    </p:titleStyle>
    <p:bodyStyle>
      <a:lvl1pPr marL="365125" indent="-255588" algn="just" rtl="1" eaLnBrk="0" fontAlgn="base" hangingPunct="0">
        <a:spcBef>
          <a:spcPts val="400"/>
        </a:spcBef>
        <a:spcAft>
          <a:spcPct val="0"/>
        </a:spcAft>
        <a:buClr>
          <a:schemeClr val="accent1"/>
        </a:buClr>
        <a:buSzPct val="68000"/>
        <a:buFont typeface="Wingdings" pitchFamily="2" charset="2"/>
        <a:buChar char="ü"/>
        <a:defRPr sz="2700" kern="1200">
          <a:solidFill>
            <a:schemeClr val="tx1"/>
          </a:solidFill>
          <a:latin typeface="+mn-lt"/>
          <a:ea typeface="+mn-ea"/>
          <a:cs typeface="B Nazanin" panose="00000400000000000000" pitchFamily="2" charset="-78"/>
        </a:defRPr>
      </a:lvl1pPr>
      <a:lvl2pPr marL="620713" indent="-228600" algn="just" rtl="1" eaLnBrk="0" fontAlgn="base" hangingPunct="0">
        <a:spcBef>
          <a:spcPts val="325"/>
        </a:spcBef>
        <a:spcAft>
          <a:spcPct val="0"/>
        </a:spcAft>
        <a:buClr>
          <a:schemeClr val="accent1"/>
        </a:buClr>
        <a:buFont typeface="Wingdings" pitchFamily="2" charset="2"/>
        <a:buChar char="ü"/>
        <a:defRPr sz="2300" kern="1200">
          <a:solidFill>
            <a:schemeClr val="tx1"/>
          </a:solidFill>
          <a:latin typeface="+mn-lt"/>
          <a:ea typeface="+mn-ea"/>
          <a:cs typeface="B Nazanin" panose="00000400000000000000" pitchFamily="2" charset="-78"/>
        </a:defRPr>
      </a:lvl2pPr>
      <a:lvl3pPr marL="858838" indent="-228600" algn="just" rtl="1" eaLnBrk="0" fontAlgn="base" hangingPunct="0">
        <a:spcBef>
          <a:spcPts val="350"/>
        </a:spcBef>
        <a:spcAft>
          <a:spcPct val="0"/>
        </a:spcAft>
        <a:buClr>
          <a:schemeClr val="accent2"/>
        </a:buClr>
        <a:buSzPct val="100000"/>
        <a:buFont typeface="Wingdings" pitchFamily="2" charset="2"/>
        <a:buChar char="ü"/>
        <a:defRPr sz="2100" kern="1200">
          <a:solidFill>
            <a:schemeClr val="tx1"/>
          </a:solidFill>
          <a:latin typeface="+mn-lt"/>
          <a:ea typeface="+mn-ea"/>
          <a:cs typeface="B Nazanin" panose="00000400000000000000" pitchFamily="2" charset="-78"/>
        </a:defRPr>
      </a:lvl3pPr>
      <a:lvl4pPr marL="1143000" indent="-228600" algn="just" rtl="1" eaLnBrk="0" fontAlgn="base" hangingPunct="0">
        <a:spcBef>
          <a:spcPts val="350"/>
        </a:spcBef>
        <a:spcAft>
          <a:spcPct val="0"/>
        </a:spcAft>
        <a:buClr>
          <a:schemeClr val="accent2"/>
        </a:buClr>
        <a:buFont typeface="Wingdings" pitchFamily="2" charset="2"/>
        <a:buChar char="ü"/>
        <a:defRPr sz="1900" kern="1200">
          <a:solidFill>
            <a:schemeClr val="tx1"/>
          </a:solidFill>
          <a:latin typeface="+mn-lt"/>
          <a:ea typeface="+mn-ea"/>
          <a:cs typeface="B Nazanin" panose="00000400000000000000" pitchFamily="2" charset="-78"/>
        </a:defRPr>
      </a:lvl4pPr>
      <a:lvl5pPr marL="1371600" indent="-228600" algn="just" rtl="1" eaLnBrk="0" fontAlgn="base" hangingPunct="0">
        <a:spcBef>
          <a:spcPts val="350"/>
        </a:spcBef>
        <a:spcAft>
          <a:spcPct val="0"/>
        </a:spcAft>
        <a:buClr>
          <a:schemeClr val="accent2"/>
        </a:buClr>
        <a:buFont typeface="Wingdings" pitchFamily="2" charset="2"/>
        <a:buChar char="ü"/>
        <a:defRPr kern="1200">
          <a:solidFill>
            <a:schemeClr val="tx1"/>
          </a:solidFill>
          <a:latin typeface="+mn-lt"/>
          <a:ea typeface="+mn-ea"/>
          <a:cs typeface="B Nazanin" panose="00000400000000000000" pitchFamily="2" charset="-78"/>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DELAN\Desktop\besm.png"/>
          <p:cNvPicPr>
            <a:picLocks noChangeAspect="1" noChangeArrowheads="1"/>
          </p:cNvPicPr>
          <p:nvPr/>
        </p:nvPicPr>
        <p:blipFill>
          <a:blip r:embed="rId2" cstate="print"/>
          <a:srcRect/>
          <a:stretch>
            <a:fillRect/>
          </a:stretch>
        </p:blipFill>
        <p:spPr bwMode="auto">
          <a:xfrm>
            <a:off x="323850" y="1125538"/>
            <a:ext cx="7164388" cy="4727575"/>
          </a:xfrm>
          <a:prstGeom prst="rect">
            <a:avLst/>
          </a:prstGeom>
          <a:noFill/>
          <a:ln w="9525">
            <a:noFill/>
            <a:miter lim="800000"/>
            <a:headEnd/>
            <a:tailEnd/>
          </a:ln>
        </p:spPr>
      </p:pic>
    </p:spTree>
    <p:extLst>
      <p:ext uri="{BB962C8B-B14F-4D97-AF65-F5344CB8AC3E}">
        <p14:creationId xmlns:p14="http://schemas.microsoft.com/office/powerpoint/2010/main" xmlns="" val="41794030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2" name="Content Placeholder 1"/>
          <p:cNvSpPr>
            <a:spLocks noGrp="1"/>
          </p:cNvSpPr>
          <p:nvPr>
            <p:ph sz="quarter" idx="2"/>
          </p:nvPr>
        </p:nvSpPr>
        <p:spPr>
          <a:xfrm>
            <a:off x="457200" y="1444294"/>
            <a:ext cx="4040188" cy="4721010"/>
          </a:xfrm>
        </p:spPr>
        <p:txBody>
          <a:bodyPr/>
          <a:lstStyle/>
          <a:p>
            <a:pPr lvl="1">
              <a:buFont typeface="Wingdings" pitchFamily="2" charset="2"/>
              <a:buChar char="q"/>
            </a:pPr>
            <a:r>
              <a:rPr lang="fa-IR" sz="1600" b="1" dirty="0"/>
              <a:t>تعداد و کیفیت تخت هاي بستري</a:t>
            </a:r>
            <a:endParaRPr lang="en-US" sz="1600" b="1" dirty="0"/>
          </a:p>
          <a:p>
            <a:pPr lvl="1">
              <a:buFont typeface="Wingdings" pitchFamily="2" charset="2"/>
              <a:buChar char="q"/>
            </a:pPr>
            <a:r>
              <a:rPr lang="fa-IR" sz="1600" b="1" dirty="0"/>
              <a:t>ميز غذاي بيمار</a:t>
            </a:r>
            <a:endParaRPr lang="en-US" sz="1600" b="1" dirty="0"/>
          </a:p>
          <a:p>
            <a:pPr lvl="1">
              <a:buFont typeface="Wingdings" pitchFamily="2" charset="2"/>
              <a:buChar char="q"/>
            </a:pPr>
            <a:r>
              <a:rPr lang="fa-IR" sz="1600" b="1" dirty="0"/>
              <a:t>پايه سرم</a:t>
            </a:r>
            <a:endParaRPr lang="en-US" sz="1600" b="1" dirty="0"/>
          </a:p>
          <a:p>
            <a:pPr lvl="1">
              <a:buFont typeface="Wingdings" pitchFamily="2" charset="2"/>
              <a:buChar char="q"/>
            </a:pPr>
            <a:r>
              <a:rPr lang="fa-IR" sz="1600" b="1" dirty="0"/>
              <a:t>کیفیت تشک، پتو، ملحفه، بالش</a:t>
            </a:r>
            <a:endParaRPr lang="en-US" sz="1600" b="1" dirty="0"/>
          </a:p>
          <a:p>
            <a:pPr lvl="1">
              <a:buFont typeface="Wingdings" pitchFamily="2" charset="2"/>
              <a:buChar char="q"/>
            </a:pPr>
            <a:r>
              <a:rPr lang="fa-IR" sz="1600" b="1" dirty="0"/>
              <a:t>تعداد و محل قرارگیری ویلچر و برانکارد انتقال بيمار در بيمارستان</a:t>
            </a:r>
            <a:endParaRPr lang="en-US" sz="1600" b="1" dirty="0"/>
          </a:p>
          <a:p>
            <a:pPr lvl="1">
              <a:buFont typeface="Wingdings" pitchFamily="2" charset="2"/>
              <a:buChar char="q"/>
            </a:pPr>
            <a:r>
              <a:rPr lang="fa-IR" sz="1600" b="1" dirty="0"/>
              <a:t>تجهيزات مربوط به تخت</a:t>
            </a:r>
            <a:endParaRPr lang="en-US" sz="1600" b="1" dirty="0"/>
          </a:p>
          <a:p>
            <a:pPr lvl="1">
              <a:buFont typeface="Wingdings" pitchFamily="2" charset="2"/>
              <a:buChar char="q"/>
            </a:pPr>
            <a:r>
              <a:rPr lang="fa-IR" sz="1600" b="1" dirty="0"/>
              <a:t>کیفیت و تنوع غذای بیمار</a:t>
            </a:r>
            <a:endParaRPr lang="en-US" sz="1600" b="1" dirty="0"/>
          </a:p>
          <a:p>
            <a:pPr lvl="1">
              <a:buFont typeface="Wingdings" pitchFamily="2" charset="2"/>
              <a:buChar char="q"/>
            </a:pPr>
            <a:r>
              <a:rPr lang="fa-IR" sz="1600" b="1" dirty="0"/>
              <a:t>پرده و پاراوان و انواع جداکننده ها</a:t>
            </a:r>
            <a:endParaRPr lang="en-US" sz="1600" b="1" dirty="0"/>
          </a:p>
          <a:p>
            <a:pPr lvl="1">
              <a:buFont typeface="Wingdings" pitchFamily="2" charset="2"/>
              <a:buChar char="q"/>
            </a:pPr>
            <a:r>
              <a:rPr lang="fa-IR" sz="1600" b="1" dirty="0"/>
              <a:t>فضای فیزیکی اتاق و انتظار بیمار و تسهیلات مربوط به همراه</a:t>
            </a:r>
            <a:endParaRPr lang="en-US" sz="1600" b="1" dirty="0"/>
          </a:p>
          <a:p>
            <a:pPr lvl="1">
              <a:buFont typeface="Wingdings" pitchFamily="2" charset="2"/>
              <a:buChar char="q"/>
            </a:pPr>
            <a:r>
              <a:rPr lang="fa-IR" sz="1600" b="1" dirty="0"/>
              <a:t>نیروی انسانی مراقبت بیمار</a:t>
            </a:r>
          </a:p>
          <a:p>
            <a:pPr lvl="1">
              <a:buFont typeface="Wingdings" pitchFamily="2" charset="2"/>
              <a:buChar char="q"/>
            </a:pPr>
            <a:r>
              <a:rPr lang="fa-IR" sz="1600" b="1" dirty="0"/>
              <a:t>سیستم احضار پرستار</a:t>
            </a:r>
          </a:p>
          <a:p>
            <a:pPr lvl="1">
              <a:buFont typeface="Wingdings" pitchFamily="2" charset="2"/>
              <a:buChar char="q"/>
            </a:pPr>
            <a:r>
              <a:rPr lang="fa-IR" sz="1600" b="1" dirty="0"/>
              <a:t>سرویسهای بهداشتی </a:t>
            </a:r>
          </a:p>
          <a:p>
            <a:pPr lvl="1">
              <a:buFont typeface="Wingdings" pitchFamily="2" charset="2"/>
              <a:buChar char="q"/>
            </a:pPr>
            <a:r>
              <a:rPr lang="fa-IR" sz="1600" b="1" dirty="0"/>
              <a:t>سیستمهای سرمایش و گرمایش</a:t>
            </a:r>
            <a:endParaRPr lang="en-US" sz="1600" b="1" dirty="0"/>
          </a:p>
          <a:p>
            <a:pPr>
              <a:buNone/>
            </a:pPr>
            <a:endParaRPr lang="en-US" sz="2000" b="1" dirty="0"/>
          </a:p>
        </p:txBody>
      </p:sp>
      <p:sp>
        <p:nvSpPr>
          <p:cNvPr id="7" name="Content Placeholder 6"/>
          <p:cNvSpPr>
            <a:spLocks noGrp="1"/>
          </p:cNvSpPr>
          <p:nvPr>
            <p:ph sz="quarter" idx="4"/>
          </p:nvPr>
        </p:nvSpPr>
        <p:spPr/>
        <p:txBody>
          <a:bodyPr/>
          <a:lstStyle/>
          <a:p>
            <a:r>
              <a:rPr lang="fa-IR" dirty="0"/>
              <a:t>بیمارستان مکلف است حداکثر ظرف مدت 4 ماه از دریافت اعتبار موضوع این دستورالعمل، شرایط لازم را برای اخذ رتبه 3 ستاره کسب  کند. تغییرات هتلینگ صرفا در زمینه بهبود شرایط مراقبت از بیمار شامل موارد زیر از محل این طرح قابل پرداخت خواهد بود.</a:t>
            </a:r>
            <a:endParaRPr lang="en-US" dirty="0"/>
          </a:p>
        </p:txBody>
      </p:sp>
    </p:spTree>
    <p:extLst>
      <p:ext uri="{BB962C8B-B14F-4D97-AF65-F5344CB8AC3E}">
        <p14:creationId xmlns:p14="http://schemas.microsoft.com/office/powerpoint/2010/main" xmlns="" val="18359538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fa-IR" sz="3200" dirty="0"/>
              <a:t>ارزیابی پیشرفت کار دوماه پس از ابلاغ اعتبارتوسط تیم ارزیاب صورت میگیرد و در پایان ماه چهارم، ارزیابی نهایی و رتبه بندی انجام خواهد شد.</a:t>
            </a:r>
            <a:endParaRPr lang="en-US" sz="3200" dirty="0"/>
          </a:p>
          <a:p>
            <a:r>
              <a:rPr lang="fa-IR" sz="3200" dirty="0"/>
              <a:t>گواهینامه‌ی رتبه‌ی هتلینگ هر بیمارستان(به تفکیک بخش‌ها) براساس گزارش نهایی تیم ارزیاب، توسط دبیرخانه ستاد کشوری برنامه، با اعتبار یکساله صادر می‌شود.</a:t>
            </a:r>
          </a:p>
        </p:txBody>
      </p:sp>
      <p:sp>
        <p:nvSpPr>
          <p:cNvPr id="3" name="Title 2"/>
          <p:cNvSpPr>
            <a:spLocks noGrp="1"/>
          </p:cNvSpPr>
          <p:nvPr>
            <p:ph type="title"/>
          </p:nvPr>
        </p:nvSpPr>
        <p:spPr/>
        <p:txBody>
          <a:bodyPr/>
          <a:lstStyle/>
          <a:p>
            <a:endParaRPr lang="fa-IR"/>
          </a:p>
        </p:txBody>
      </p:sp>
    </p:spTree>
    <p:extLst>
      <p:ext uri="{BB962C8B-B14F-4D97-AF65-F5344CB8AC3E}">
        <p14:creationId xmlns:p14="http://schemas.microsoft.com/office/powerpoint/2010/main" xmlns="" val="1271212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fa-IR" dirty="0"/>
              <a:t>فاز 1: </a:t>
            </a:r>
            <a:endParaRPr lang="en-US" dirty="0"/>
          </a:p>
          <a:p>
            <a:pPr lvl="0"/>
            <a:r>
              <a:rPr lang="fa-IR" dirty="0"/>
              <a:t>پس از مشخص شدن نیازهای بیمارستان‌، بودجه مورد نیاز در ستاد کشوری اجرای برنامه مشخص و 50% آن به حساب ویژه مربوط به این طرح نزد دانشگاه مربوط واريز خواهد شد. </a:t>
            </a:r>
            <a:endParaRPr lang="en-US" dirty="0"/>
          </a:p>
          <a:p>
            <a:pPr lvl="0"/>
            <a:r>
              <a:rPr lang="fa-IR" dirty="0"/>
              <a:t>پرداخت های بعدی دانشگاه‌ها بر اساس میزان پیشرفت و گزارش تیم ارزیاب با تایید ستاد اجرایی کشوری  انجام خواهد شد. </a:t>
            </a:r>
            <a:endParaRPr lang="en-US" dirty="0"/>
          </a:p>
          <a:p>
            <a:endParaRPr lang="fa-IR" dirty="0"/>
          </a:p>
        </p:txBody>
      </p:sp>
      <p:sp>
        <p:nvSpPr>
          <p:cNvPr id="3" name="Title 2"/>
          <p:cNvSpPr>
            <a:spLocks noGrp="1"/>
          </p:cNvSpPr>
          <p:nvPr>
            <p:ph type="title"/>
          </p:nvPr>
        </p:nvSpPr>
        <p:spPr/>
        <p:txBody>
          <a:bodyPr/>
          <a:lstStyle/>
          <a:p>
            <a:r>
              <a:rPr lang="fa-IR" dirty="0"/>
              <a:t>روش پرداخت(1)</a:t>
            </a:r>
          </a:p>
        </p:txBody>
      </p:sp>
    </p:spTree>
    <p:extLst>
      <p:ext uri="{BB962C8B-B14F-4D97-AF65-F5344CB8AC3E}">
        <p14:creationId xmlns:p14="http://schemas.microsoft.com/office/powerpoint/2010/main" xmlns="" val="2196539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fa-IR" dirty="0"/>
              <a:t>فاز 2: </a:t>
            </a:r>
            <a:endParaRPr lang="en-US" dirty="0"/>
          </a:p>
          <a:p>
            <a:r>
              <a:rPr lang="fa-IR" dirty="0"/>
              <a:t>پس از پایان طرح حمایتی، وزارت بهداشت، بخش‌های مختلف بیمارستانهای دانشگاهی را مطابق با دستورالعمل ابلاغی ارزیابی و ستاره‌بندی می‌نماید این ستاره‌بندی ملاک پرداخت پس از طرح حمایتی خواهد بود (براساس جداول ذیل). بیمارستانهای مشمول تا 15 روز پس از پایان هرماه، نسبت به ارایه اسناد بستری به سازمانهای بیمه پایه اقدام می‌کنند و رونوشت آن را دانشگاه برای دریافت وجه به دبیرخانه ستاد کشوری اجرای برنامه ارسال می کند.  دبیرخانه ستاد کشوری اجرای نسبت به تخصیص اعتبار به دانشگاه اقدام میکند و در پایان هر سه ماه با توجه به گزارش تجمیعی سازمان بیمه سلامت ایران، تسویه حساب نهایی صورت خواهد گرفت.</a:t>
            </a:r>
            <a:endParaRPr lang="en-US" dirty="0"/>
          </a:p>
          <a:p>
            <a:endParaRPr lang="fa-IR" dirty="0"/>
          </a:p>
        </p:txBody>
      </p:sp>
      <p:sp>
        <p:nvSpPr>
          <p:cNvPr id="3" name="Title 2"/>
          <p:cNvSpPr>
            <a:spLocks noGrp="1"/>
          </p:cNvSpPr>
          <p:nvPr>
            <p:ph type="title"/>
          </p:nvPr>
        </p:nvSpPr>
        <p:spPr/>
        <p:txBody>
          <a:bodyPr/>
          <a:lstStyle/>
          <a:p>
            <a:r>
              <a:rPr lang="fa-IR" dirty="0"/>
              <a:t>روش پرداخت(2)</a:t>
            </a:r>
          </a:p>
        </p:txBody>
      </p:sp>
    </p:spTree>
    <p:extLst>
      <p:ext uri="{BB962C8B-B14F-4D97-AF65-F5344CB8AC3E}">
        <p14:creationId xmlns:p14="http://schemas.microsoft.com/office/powerpoint/2010/main" xmlns="" val="1533659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fa-IR"/>
          </a:p>
        </p:txBody>
      </p:sp>
      <p:pic>
        <p:nvPicPr>
          <p:cNvPr id="37890" name="Picture 2"/>
          <p:cNvPicPr>
            <a:picLocks noGrp="1" noChangeAspect="1" noChangeArrowheads="1"/>
          </p:cNvPicPr>
          <p:nvPr>
            <p:ph idx="1"/>
          </p:nvPr>
        </p:nvPicPr>
        <p:blipFill>
          <a:blip r:embed="rId2" cstate="print"/>
          <a:srcRect/>
          <a:stretch>
            <a:fillRect/>
          </a:stretch>
        </p:blipFill>
        <p:spPr bwMode="auto">
          <a:xfrm>
            <a:off x="0" y="1857364"/>
            <a:ext cx="9144000" cy="3875892"/>
          </a:xfrm>
          <a:prstGeom prst="rect">
            <a:avLst/>
          </a:prstGeom>
          <a:noFill/>
          <a:ln w="9525">
            <a:noFill/>
            <a:miter lim="800000"/>
            <a:headEnd/>
            <a:tailEnd/>
          </a:ln>
          <a:effectLst/>
        </p:spPr>
      </p:pic>
      <p:sp>
        <p:nvSpPr>
          <p:cNvPr id="4" name="Rectangle 3"/>
          <p:cNvSpPr/>
          <p:nvPr/>
        </p:nvSpPr>
        <p:spPr>
          <a:xfrm>
            <a:off x="6516216" y="2564904"/>
            <a:ext cx="648072" cy="2592288"/>
          </a:xfrm>
          <a:prstGeom prst="rect">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fontAlgn="base">
              <a:spcBef>
                <a:spcPct val="0"/>
              </a:spcBef>
              <a:spcAft>
                <a:spcPct val="0"/>
              </a:spcAft>
            </a:pPr>
            <a:endParaRPr lang="en-US">
              <a:ln>
                <a:solidFill>
                  <a:srgbClr val="FFFF00"/>
                </a:solidFill>
              </a:ln>
              <a:solidFill>
                <a:prstClr val="white"/>
              </a:solidFill>
            </a:endParaRPr>
          </a:p>
        </p:txBody>
      </p:sp>
    </p:spTree>
    <p:extLst>
      <p:ext uri="{BB962C8B-B14F-4D97-AF65-F5344CB8AC3E}">
        <p14:creationId xmlns:p14="http://schemas.microsoft.com/office/powerpoint/2010/main" xmlns="" val="17375170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fa-IR"/>
          </a:p>
        </p:txBody>
      </p:sp>
      <p:pic>
        <p:nvPicPr>
          <p:cNvPr id="38916" name="Picture 4"/>
          <p:cNvPicPr>
            <a:picLocks noGrp="1" noChangeAspect="1" noChangeArrowheads="1"/>
          </p:cNvPicPr>
          <p:nvPr>
            <p:ph idx="1"/>
          </p:nvPr>
        </p:nvPicPr>
        <p:blipFill>
          <a:blip r:embed="rId2" cstate="print"/>
          <a:srcRect/>
          <a:stretch>
            <a:fillRect/>
          </a:stretch>
        </p:blipFill>
        <p:spPr bwMode="auto">
          <a:xfrm>
            <a:off x="0" y="2000240"/>
            <a:ext cx="9144000" cy="3444984"/>
          </a:xfrm>
          <a:prstGeom prst="rect">
            <a:avLst/>
          </a:prstGeom>
          <a:noFill/>
          <a:ln w="9525">
            <a:noFill/>
            <a:miter lim="800000"/>
            <a:headEnd/>
            <a:tailEnd/>
          </a:ln>
          <a:effectLst/>
        </p:spPr>
      </p:pic>
      <p:sp>
        <p:nvSpPr>
          <p:cNvPr id="4" name="Rectangle 3"/>
          <p:cNvSpPr/>
          <p:nvPr/>
        </p:nvSpPr>
        <p:spPr>
          <a:xfrm>
            <a:off x="6444208" y="2420888"/>
            <a:ext cx="648072" cy="2592288"/>
          </a:xfrm>
          <a:prstGeom prst="rect">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fontAlgn="base">
              <a:spcBef>
                <a:spcPct val="0"/>
              </a:spcBef>
              <a:spcAft>
                <a:spcPct val="0"/>
              </a:spcAft>
            </a:pPr>
            <a:endParaRPr lang="en-US">
              <a:ln>
                <a:solidFill>
                  <a:srgbClr val="FFFF00"/>
                </a:solidFill>
              </a:ln>
              <a:solidFill>
                <a:prstClr val="white"/>
              </a:solidFill>
            </a:endParaRPr>
          </a:p>
        </p:txBody>
      </p:sp>
    </p:spTree>
    <p:extLst>
      <p:ext uri="{BB962C8B-B14F-4D97-AF65-F5344CB8AC3E}">
        <p14:creationId xmlns:p14="http://schemas.microsoft.com/office/powerpoint/2010/main" xmlns="" val="456211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fa-IR"/>
          </a:p>
        </p:txBody>
      </p:sp>
      <p:pic>
        <p:nvPicPr>
          <p:cNvPr id="39938" name="Picture 2"/>
          <p:cNvPicPr>
            <a:picLocks noGrp="1" noChangeAspect="1" noChangeArrowheads="1"/>
          </p:cNvPicPr>
          <p:nvPr>
            <p:ph idx="1"/>
          </p:nvPr>
        </p:nvPicPr>
        <p:blipFill>
          <a:blip r:embed="rId2" cstate="print"/>
          <a:srcRect/>
          <a:stretch>
            <a:fillRect/>
          </a:stretch>
        </p:blipFill>
        <p:spPr bwMode="auto">
          <a:xfrm>
            <a:off x="0" y="2285992"/>
            <a:ext cx="9144000" cy="3663288"/>
          </a:xfrm>
          <a:prstGeom prst="rect">
            <a:avLst/>
          </a:prstGeom>
          <a:noFill/>
          <a:ln w="9525">
            <a:noFill/>
            <a:miter lim="800000"/>
            <a:headEnd/>
            <a:tailEnd/>
          </a:ln>
          <a:effectLst/>
        </p:spPr>
      </p:pic>
      <p:sp>
        <p:nvSpPr>
          <p:cNvPr id="4" name="Rectangle 3"/>
          <p:cNvSpPr/>
          <p:nvPr/>
        </p:nvSpPr>
        <p:spPr>
          <a:xfrm>
            <a:off x="6588224" y="2780928"/>
            <a:ext cx="648072" cy="2592288"/>
          </a:xfrm>
          <a:prstGeom prst="rect">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fontAlgn="base">
              <a:spcBef>
                <a:spcPct val="0"/>
              </a:spcBef>
              <a:spcAft>
                <a:spcPct val="0"/>
              </a:spcAft>
            </a:pPr>
            <a:endParaRPr lang="en-US">
              <a:ln>
                <a:solidFill>
                  <a:srgbClr val="FFFF00"/>
                </a:solidFill>
              </a:ln>
              <a:solidFill>
                <a:prstClr val="white"/>
              </a:solidFill>
            </a:endParaRPr>
          </a:p>
        </p:txBody>
      </p:sp>
    </p:spTree>
    <p:extLst>
      <p:ext uri="{BB962C8B-B14F-4D97-AF65-F5344CB8AC3E}">
        <p14:creationId xmlns:p14="http://schemas.microsoft.com/office/powerpoint/2010/main" xmlns="" val="13819314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fa-IR" dirty="0"/>
              <a:t>نظارت بر اجرای دستورالعمل و پاسخگویی در سطح دانشگاه بر عهده </a:t>
            </a:r>
            <a:r>
              <a:rPr lang="fa-IR" b="1" dirty="0"/>
              <a:t>رییس دانشگاه علوم پزشکی</a:t>
            </a:r>
            <a:r>
              <a:rPr lang="fa-IR" dirty="0"/>
              <a:t> خواهد بود. و دانشگاه مکلف است در چارچوب اعتبارات و ضوابط این دستورالعمل و با رعایت آیین نامه مالی و معاملاتی دانشگاه در چارچوب مقررات قانوني در مهلت مقرر تا دستیابی همه‌ی بیمارستان‌ها به </a:t>
            </a:r>
            <a:r>
              <a:rPr lang="fa-IR" b="1" dirty="0"/>
              <a:t>حداقل رتبه استاندارد(سه ستاره)</a:t>
            </a:r>
            <a:r>
              <a:rPr lang="fa-IR" dirty="0"/>
              <a:t> اهتمام ورزد.</a:t>
            </a:r>
            <a:endParaRPr lang="en-US" dirty="0"/>
          </a:p>
          <a:p>
            <a:pPr lvl="0"/>
            <a:r>
              <a:rPr lang="fa-IR" dirty="0"/>
              <a:t>در سطح قطب، دانشگاه قطب و در سطح کشور، دبیرخانه ستاد کشوری وظیفه نظارت را به عهده دارد.</a:t>
            </a:r>
            <a:endParaRPr lang="en-US" dirty="0"/>
          </a:p>
          <a:p>
            <a:endParaRPr lang="fa-IR" dirty="0"/>
          </a:p>
        </p:txBody>
      </p:sp>
      <p:sp>
        <p:nvSpPr>
          <p:cNvPr id="3" name="Title 2"/>
          <p:cNvSpPr>
            <a:spLocks noGrp="1"/>
          </p:cNvSpPr>
          <p:nvPr>
            <p:ph type="title"/>
          </p:nvPr>
        </p:nvSpPr>
        <p:spPr/>
        <p:txBody>
          <a:bodyPr/>
          <a:lstStyle/>
          <a:p>
            <a:r>
              <a:rPr lang="fa-IR" dirty="0"/>
              <a:t>نظارت و ارزیابی</a:t>
            </a:r>
          </a:p>
        </p:txBody>
      </p:sp>
    </p:spTree>
    <p:extLst>
      <p:ext uri="{BB962C8B-B14F-4D97-AF65-F5344CB8AC3E}">
        <p14:creationId xmlns:p14="http://schemas.microsoft.com/office/powerpoint/2010/main" xmlns="" val="2799486442"/>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623887" lvl="0" indent="-514350">
              <a:buFont typeface="+mj-lt"/>
              <a:buAutoNum type="arabicPeriod"/>
            </a:pPr>
            <a:r>
              <a:rPr lang="fa-IR" b="1" dirty="0"/>
              <a:t>ساختمان و تاسیسات</a:t>
            </a:r>
            <a:endParaRPr lang="en-US" dirty="0"/>
          </a:p>
          <a:p>
            <a:pPr marL="623887" lvl="0" indent="-514350">
              <a:buFont typeface="+mj-lt"/>
              <a:buAutoNum type="arabicPeriod"/>
            </a:pPr>
            <a:r>
              <a:rPr lang="fa-IR" b="1" dirty="0"/>
              <a:t>تجهیزات و امکانات </a:t>
            </a:r>
            <a:endParaRPr lang="en-US" dirty="0"/>
          </a:p>
          <a:p>
            <a:pPr marL="623887" lvl="0" indent="-514350">
              <a:buFont typeface="+mj-lt"/>
              <a:buAutoNum type="arabicPeriod"/>
            </a:pPr>
            <a:r>
              <a:rPr lang="fa-IR" b="1" dirty="0"/>
              <a:t>خدمات رفاهی</a:t>
            </a:r>
            <a:endParaRPr lang="en-US" dirty="0"/>
          </a:p>
          <a:p>
            <a:pPr marL="623887" lvl="0" indent="-514350">
              <a:buFont typeface="+mj-lt"/>
              <a:buAutoNum type="arabicPeriod"/>
            </a:pPr>
            <a:r>
              <a:rPr lang="fa-IR" b="1" dirty="0"/>
              <a:t>خدمات نظافت و بهداشت</a:t>
            </a:r>
            <a:endParaRPr lang="en-US" dirty="0"/>
          </a:p>
          <a:p>
            <a:pPr marL="623887" lvl="0" indent="-514350">
              <a:buFont typeface="+mj-lt"/>
              <a:buAutoNum type="arabicPeriod"/>
            </a:pPr>
            <a:r>
              <a:rPr lang="fa-IR" b="1" dirty="0"/>
              <a:t>تغذیه بیمار</a:t>
            </a:r>
            <a:endParaRPr lang="en-US" dirty="0"/>
          </a:p>
          <a:p>
            <a:pPr marL="623887" lvl="0" indent="-514350">
              <a:buFont typeface="+mj-lt"/>
              <a:buAutoNum type="arabicPeriod"/>
            </a:pPr>
            <a:r>
              <a:rPr lang="fa-IR" b="1" dirty="0"/>
              <a:t>امور اداری و گردش کار</a:t>
            </a:r>
            <a:endParaRPr lang="en-US" dirty="0"/>
          </a:p>
          <a:p>
            <a:pPr marL="623887" lvl="0" indent="-514350">
              <a:buFont typeface="+mj-lt"/>
              <a:buAutoNum type="arabicPeriod"/>
            </a:pPr>
            <a:r>
              <a:rPr lang="fa-IR" b="1" dirty="0"/>
              <a:t>منابع انسانی	</a:t>
            </a:r>
            <a:endParaRPr lang="en-US" dirty="0"/>
          </a:p>
          <a:p>
            <a:endParaRPr lang="fa-IR" dirty="0"/>
          </a:p>
        </p:txBody>
      </p:sp>
      <p:sp>
        <p:nvSpPr>
          <p:cNvPr id="3" name="Title 2"/>
          <p:cNvSpPr>
            <a:spLocks noGrp="1"/>
          </p:cNvSpPr>
          <p:nvPr>
            <p:ph type="title"/>
          </p:nvPr>
        </p:nvSpPr>
        <p:spPr/>
        <p:txBody>
          <a:bodyPr>
            <a:normAutofit/>
          </a:bodyPr>
          <a:lstStyle/>
          <a:p>
            <a:r>
              <a:rPr lang="fa-IR" sz="3200" dirty="0"/>
              <a:t>محور های اصلی ارزیابی خدمات هتلینگ</a:t>
            </a:r>
          </a:p>
        </p:txBody>
      </p:sp>
    </p:spTree>
    <p:extLst>
      <p:ext uri="{BB962C8B-B14F-4D97-AF65-F5344CB8AC3E}">
        <p14:creationId xmlns:p14="http://schemas.microsoft.com/office/powerpoint/2010/main" xmlns="" val="40598744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1_thankyou.jpg"/>
          <p:cNvPicPr>
            <a:picLocks noGrp="1" noChangeAspect="1"/>
          </p:cNvPicPr>
          <p:nvPr>
            <p:ph idx="1"/>
          </p:nvPr>
        </p:nvPicPr>
        <p:blipFill>
          <a:blip r:embed="rId2" cstate="print"/>
          <a:stretch>
            <a:fillRect/>
          </a:stretch>
        </p:blipFill>
        <p:spPr>
          <a:xfrm>
            <a:off x="1547664" y="2204864"/>
            <a:ext cx="5994027" cy="3043475"/>
          </a:xfrm>
        </p:spPr>
      </p:pic>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xmlns="" val="9244033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pic>
        <p:nvPicPr>
          <p:cNvPr id="1026" name="Picture 2" descr="C:\Users\user-otgo\Desktop\169462257214716017012531561931668922124433.jpg"/>
          <p:cNvPicPr>
            <a:picLocks noGrp="1" noChangeAspect="1" noChangeArrowheads="1"/>
          </p:cNvPicPr>
          <p:nvPr>
            <p:ph idx="1"/>
          </p:nvPr>
        </p:nvPicPr>
        <p:blipFill>
          <a:blip r:embed="rId2" cstate="print"/>
          <a:srcRect/>
          <a:stretch>
            <a:fillRect/>
          </a:stretch>
        </p:blipFill>
        <p:spPr bwMode="auto">
          <a:xfrm>
            <a:off x="0" y="1340768"/>
            <a:ext cx="9144000" cy="5517232"/>
          </a:xfrm>
          <a:prstGeom prst="rect">
            <a:avLst/>
          </a:prstGeom>
          <a:noFill/>
        </p:spPr>
      </p:pic>
    </p:spTree>
    <p:extLst>
      <p:ext uri="{BB962C8B-B14F-4D97-AF65-F5344CB8AC3E}">
        <p14:creationId xmlns:p14="http://schemas.microsoft.com/office/powerpoint/2010/main" xmlns="" val="14057357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defRPr/>
            </a:pPr>
            <a:r>
              <a:rPr lang="en-US" altLang="en-US" sz="3200" dirty="0">
                <a:solidFill>
                  <a:schemeClr val="tx1"/>
                </a:solidFill>
                <a:latin typeface="IranNastaliq" pitchFamily="18" charset="0"/>
                <a:cs typeface="IranNastaliq" pitchFamily="18" charset="0"/>
              </a:rPr>
              <a:t/>
            </a:r>
            <a:br>
              <a:rPr lang="en-US" altLang="en-US" sz="3200" dirty="0">
                <a:solidFill>
                  <a:schemeClr val="tx1"/>
                </a:solidFill>
                <a:latin typeface="IranNastaliq" pitchFamily="18" charset="0"/>
                <a:cs typeface="IranNastaliq" pitchFamily="18" charset="0"/>
              </a:rPr>
            </a:br>
            <a:r>
              <a:rPr lang="fa-IR" sz="3200" i="1" dirty="0">
                <a:solidFill>
                  <a:schemeClr val="accent2">
                    <a:lumMod val="60000"/>
                    <a:lumOff val="40000"/>
                  </a:schemeClr>
                </a:solidFill>
                <a:cs typeface="B Mitra" pitchFamily="2" charset="-78"/>
              </a:rPr>
              <a:t/>
            </a:r>
            <a:br>
              <a:rPr lang="fa-IR" sz="3200" i="1" dirty="0">
                <a:solidFill>
                  <a:schemeClr val="accent2">
                    <a:lumMod val="60000"/>
                    <a:lumOff val="40000"/>
                  </a:schemeClr>
                </a:solidFill>
                <a:cs typeface="B Mitra" pitchFamily="2" charset="-78"/>
              </a:rPr>
            </a:br>
            <a:endParaRPr lang="en-US" sz="3200" i="1" dirty="0">
              <a:solidFill>
                <a:schemeClr val="accent2">
                  <a:lumMod val="60000"/>
                  <a:lumOff val="40000"/>
                </a:schemeClr>
              </a:solidFill>
              <a:cs typeface="B Mitra" pitchFamily="2" charset="-78"/>
            </a:endParaRPr>
          </a:p>
        </p:txBody>
      </p:sp>
      <p:sp>
        <p:nvSpPr>
          <p:cNvPr id="10243" name="Subtitle 4"/>
          <p:cNvSpPr>
            <a:spLocks noGrp="1"/>
          </p:cNvSpPr>
          <p:nvPr>
            <p:ph type="subTitle" idx="1"/>
          </p:nvPr>
        </p:nvSpPr>
        <p:spPr>
          <a:xfrm>
            <a:off x="714348" y="1928802"/>
            <a:ext cx="7772400" cy="1285884"/>
          </a:xfrm>
        </p:spPr>
        <p:txBody>
          <a:bodyPr/>
          <a:lstStyle/>
          <a:p>
            <a:pPr marR="0" algn="ctr"/>
            <a:r>
              <a:rPr lang="fa-IR" sz="3200" b="1" dirty="0">
                <a:solidFill>
                  <a:schemeClr val="bg2">
                    <a:lumMod val="25000"/>
                  </a:schemeClr>
                </a:solidFill>
              </a:rPr>
              <a:t>دستور العمل ارتقای کیفیت هتلینگ در بیمارستانهای تحت پوشش وزارت بهداشت، درمان و آموزش پزشکی</a:t>
            </a:r>
            <a:endParaRPr lang="en-US" sz="3200" dirty="0">
              <a:solidFill>
                <a:schemeClr val="bg2">
                  <a:lumMod val="25000"/>
                </a:schemeClr>
              </a:solidFill>
            </a:endParaRPr>
          </a:p>
          <a:p>
            <a:pPr marR="0" algn="ctr"/>
            <a:endParaRPr lang="en-GB" altLang="en-US" dirty="0">
              <a:solidFill>
                <a:schemeClr val="bg2">
                  <a:lumMod val="25000"/>
                </a:schemeClr>
              </a:solidFill>
            </a:endParaRPr>
          </a:p>
        </p:txBody>
      </p:sp>
      <p:sp>
        <p:nvSpPr>
          <p:cNvPr id="10244" name="Rectangle 4"/>
          <p:cNvSpPr>
            <a:spLocks noChangeArrowheads="1"/>
          </p:cNvSpPr>
          <p:nvPr/>
        </p:nvSpPr>
        <p:spPr bwMode="auto">
          <a:xfrm>
            <a:off x="3761874" y="4401628"/>
            <a:ext cx="1048684"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rtl="1" eaLnBrk="0" fontAlgn="base" hangingPunct="0">
              <a:spcBef>
                <a:spcPct val="0"/>
              </a:spcBef>
              <a:spcAft>
                <a:spcPct val="0"/>
              </a:spcAft>
            </a:pPr>
            <a:r>
              <a:rPr lang="fa-IR" dirty="0">
                <a:solidFill>
                  <a:srgbClr val="EAEBDE">
                    <a:lumMod val="25000"/>
                  </a:srgbClr>
                </a:solidFill>
                <a:latin typeface="Calibri" pitchFamily="34" charset="0"/>
                <a:ea typeface="Calibri" pitchFamily="34" charset="0"/>
              </a:rPr>
              <a:t>بهار 1393</a:t>
            </a:r>
            <a:endParaRPr lang="fa-IR" dirty="0">
              <a:solidFill>
                <a:srgbClr val="EAEBDE">
                  <a:lumMod val="25000"/>
                </a:srgbClr>
              </a:solidFill>
              <a:latin typeface="Arial" pitchFamily="34" charset="0"/>
            </a:endParaRPr>
          </a:p>
        </p:txBody>
      </p:sp>
    </p:spTree>
    <p:extLst>
      <p:ext uri="{BB962C8B-B14F-4D97-AF65-F5344CB8AC3E}">
        <p14:creationId xmlns:p14="http://schemas.microsoft.com/office/powerpoint/2010/main" xmlns="" val="28928641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3"/>
          <p:cNvSpPr>
            <a:spLocks noGrp="1"/>
          </p:cNvSpPr>
          <p:nvPr>
            <p:ph idx="1"/>
          </p:nvPr>
        </p:nvSpPr>
        <p:spPr/>
        <p:txBody>
          <a:bodyPr/>
          <a:lstStyle/>
          <a:p>
            <a:r>
              <a:rPr lang="fa-IR" dirty="0">
                <a:solidFill>
                  <a:schemeClr val="bg2">
                    <a:lumMod val="25000"/>
                  </a:schemeClr>
                </a:solidFill>
              </a:rPr>
              <a:t>در کشور ما عمده‌ی خدمات بستری توسط بخش دولتی ارائه می شود، اما با این وجود، خدمت گیرندگان، از کیفیت خدمات هتلینگ ارائه شده توسط بیمارستانهای دولتی راضی نیستند. از این رو ارتقاء کمی و کیفی خدمات هتلینگ بیمارستانی، گامی اساسی در جهت افزایش </a:t>
            </a:r>
            <a:r>
              <a:rPr lang="fa-IR" b="1" i="1" u="sng" dirty="0">
                <a:solidFill>
                  <a:schemeClr val="bg2">
                    <a:lumMod val="25000"/>
                  </a:schemeClr>
                </a:solidFill>
              </a:rPr>
              <a:t>رضایت خدمت گیرندگان</a:t>
            </a:r>
            <a:r>
              <a:rPr lang="fa-IR" dirty="0">
                <a:solidFill>
                  <a:schemeClr val="bg2">
                    <a:lumMod val="25000"/>
                  </a:schemeClr>
                </a:solidFill>
              </a:rPr>
              <a:t> خواهد بود و برای تحقق این هدف نیز، تعریف استاندارد های خدمات هتلینگ و یکپارچه سازی آن، ضروری می نماید.</a:t>
            </a:r>
            <a:endParaRPr lang="en-US" dirty="0">
              <a:solidFill>
                <a:schemeClr val="bg2">
                  <a:lumMod val="25000"/>
                </a:schemeClr>
              </a:solidFill>
            </a:endParaRPr>
          </a:p>
          <a:p>
            <a:r>
              <a:rPr lang="fa-IR" dirty="0">
                <a:solidFill>
                  <a:schemeClr val="bg2">
                    <a:lumMod val="25000"/>
                  </a:schemeClr>
                </a:solidFill>
              </a:rPr>
              <a:t>این دستور العمل در راستای برنامه‌های </a:t>
            </a:r>
            <a:r>
              <a:rPr lang="fa-IR" b="1" dirty="0">
                <a:solidFill>
                  <a:schemeClr val="bg2">
                    <a:lumMod val="25000"/>
                  </a:schemeClr>
                </a:solidFill>
              </a:rPr>
              <a:t>تحول نظام سلامت</a:t>
            </a:r>
            <a:r>
              <a:rPr lang="fa-IR" dirty="0">
                <a:solidFill>
                  <a:schemeClr val="bg2">
                    <a:lumMod val="25000"/>
                  </a:schemeClr>
                </a:solidFill>
              </a:rPr>
              <a:t> و با هدف لزوم یکپارچه سازی کمی و کیفی خدمات هتلینگ و استاندارد سازی آنها بر اساس نیازها و انتظارات خدمت گیرندگان، تدوین گردیده است .</a:t>
            </a:r>
            <a:endParaRPr lang="en-US" dirty="0">
              <a:solidFill>
                <a:schemeClr val="bg2">
                  <a:lumMod val="25000"/>
                </a:schemeClr>
              </a:solidFill>
            </a:endParaRPr>
          </a:p>
          <a:p>
            <a:endParaRPr lang="en-GB" altLang="en-US" dirty="0">
              <a:solidFill>
                <a:schemeClr val="bg2">
                  <a:lumMod val="25000"/>
                </a:schemeClr>
              </a:solidFill>
              <a:cs typeface="Arial" pitchFamily="34" charset="0"/>
            </a:endParaRPr>
          </a:p>
        </p:txBody>
      </p:sp>
      <p:sp>
        <p:nvSpPr>
          <p:cNvPr id="3" name="Title 2"/>
          <p:cNvSpPr>
            <a:spLocks noGrp="1"/>
          </p:cNvSpPr>
          <p:nvPr>
            <p:ph type="title"/>
          </p:nvPr>
        </p:nvSpPr>
        <p:spPr>
          <a:xfrm>
            <a:off x="446088" y="274638"/>
            <a:ext cx="8229600" cy="1143000"/>
          </a:xfrm>
        </p:spPr>
        <p:txBody>
          <a:bodyPr/>
          <a:lstStyle/>
          <a:p>
            <a:pPr>
              <a:defRPr/>
            </a:pPr>
            <a:r>
              <a:rPr lang="fa-IR" dirty="0">
                <a:solidFill>
                  <a:schemeClr val="bg2">
                    <a:lumMod val="25000"/>
                  </a:schemeClr>
                </a:solidFill>
              </a:rPr>
              <a:t>کلیات</a:t>
            </a:r>
            <a:endParaRPr lang="en-GB" dirty="0">
              <a:solidFill>
                <a:schemeClr val="bg2">
                  <a:lumMod val="25000"/>
                </a:schemeClr>
              </a:solidFill>
            </a:endParaRPr>
          </a:p>
        </p:txBody>
      </p:sp>
    </p:spTree>
    <p:extLst>
      <p:ext uri="{BB962C8B-B14F-4D97-AF65-F5344CB8AC3E}">
        <p14:creationId xmlns:p14="http://schemas.microsoft.com/office/powerpoint/2010/main" xmlns="" val="20379809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623887" lvl="0" indent="-514350">
              <a:buFont typeface="+mj-lt"/>
              <a:buAutoNum type="arabicPeriod"/>
            </a:pPr>
            <a:r>
              <a:rPr lang="fa-IR" sz="2400" b="1" dirty="0">
                <a:solidFill>
                  <a:schemeClr val="bg2">
                    <a:lumMod val="25000"/>
                  </a:schemeClr>
                </a:solidFill>
              </a:rPr>
              <a:t>رتبه‌بندی</a:t>
            </a:r>
            <a:r>
              <a:rPr lang="fa-IR" sz="2400" dirty="0">
                <a:solidFill>
                  <a:schemeClr val="bg2">
                    <a:lumMod val="25000"/>
                  </a:schemeClr>
                </a:solidFill>
              </a:rPr>
              <a:t> کیفیت خدمات هتلینگ بیمارستان‌های تحت پوشش وزارت بهداشت، درمان و آموزش پزشکی </a:t>
            </a:r>
            <a:endParaRPr lang="en-US" sz="2400" dirty="0">
              <a:solidFill>
                <a:schemeClr val="bg2">
                  <a:lumMod val="25000"/>
                </a:schemeClr>
              </a:solidFill>
            </a:endParaRPr>
          </a:p>
          <a:p>
            <a:pPr marL="623887" lvl="0" indent="-514350">
              <a:buFont typeface="+mj-lt"/>
              <a:buAutoNum type="arabicPeriod"/>
            </a:pPr>
            <a:r>
              <a:rPr lang="fa-IR" sz="2400" b="1" dirty="0">
                <a:solidFill>
                  <a:schemeClr val="bg2">
                    <a:lumMod val="25000"/>
                  </a:schemeClr>
                </a:solidFill>
              </a:rPr>
              <a:t>ارتقای کیفیت</a:t>
            </a:r>
            <a:r>
              <a:rPr lang="fa-IR" sz="2400" dirty="0">
                <a:solidFill>
                  <a:schemeClr val="bg2">
                    <a:lumMod val="25000"/>
                  </a:schemeClr>
                </a:solidFill>
              </a:rPr>
              <a:t> خدمات هتلینگ در همه‌ی بیمارستان‌های تحت پوشش وزارت بهداشت، درمان و آموزش پزشکی و کسب حداقل رتبه استاندارد(سه ستاره)</a:t>
            </a:r>
            <a:endParaRPr lang="en-US" sz="2400" dirty="0">
              <a:solidFill>
                <a:schemeClr val="bg2">
                  <a:lumMod val="25000"/>
                </a:schemeClr>
              </a:solidFill>
            </a:endParaRPr>
          </a:p>
          <a:p>
            <a:pPr marL="623887" lvl="0" indent="-514350">
              <a:buFont typeface="+mj-lt"/>
              <a:buAutoNum type="arabicPeriod"/>
            </a:pPr>
            <a:r>
              <a:rPr lang="fa-IR" sz="2400" b="1" dirty="0">
                <a:solidFill>
                  <a:schemeClr val="bg2">
                    <a:lumMod val="25000"/>
                  </a:schemeClr>
                </a:solidFill>
              </a:rPr>
              <a:t>ایجاد تعریفی واحد</a:t>
            </a:r>
            <a:r>
              <a:rPr lang="fa-IR" sz="2400" dirty="0">
                <a:solidFill>
                  <a:schemeClr val="bg2">
                    <a:lumMod val="25000"/>
                  </a:schemeClr>
                </a:solidFill>
              </a:rPr>
              <a:t> از کیفیت خدمات هتلینگ بیمارستانی</a:t>
            </a:r>
            <a:endParaRPr lang="en-US" sz="2400" dirty="0">
              <a:solidFill>
                <a:schemeClr val="bg2">
                  <a:lumMod val="25000"/>
                </a:schemeClr>
              </a:solidFill>
            </a:endParaRPr>
          </a:p>
          <a:p>
            <a:pPr marL="623887" lvl="0" indent="-514350">
              <a:buFont typeface="+mj-lt"/>
              <a:buAutoNum type="arabicPeriod"/>
            </a:pPr>
            <a:r>
              <a:rPr lang="fa-IR" sz="2400" b="1" dirty="0">
                <a:solidFill>
                  <a:schemeClr val="bg2">
                    <a:lumMod val="25000"/>
                  </a:schemeClr>
                </a:solidFill>
              </a:rPr>
              <a:t>پاسخگویی</a:t>
            </a:r>
            <a:r>
              <a:rPr lang="fa-IR" sz="2400" dirty="0">
                <a:solidFill>
                  <a:schemeClr val="bg2">
                    <a:lumMod val="25000"/>
                  </a:schemeClr>
                </a:solidFill>
              </a:rPr>
              <a:t> به انتظارات بیماران با خدمات هتلینگ بیمارستان­ها</a:t>
            </a:r>
            <a:endParaRPr lang="en-US" sz="2400" dirty="0">
              <a:solidFill>
                <a:schemeClr val="bg2">
                  <a:lumMod val="25000"/>
                </a:schemeClr>
              </a:solidFill>
            </a:endParaRPr>
          </a:p>
          <a:p>
            <a:pPr marL="623887" lvl="0" indent="-514350">
              <a:buFont typeface="+mj-lt"/>
              <a:buAutoNum type="arabicPeriod"/>
            </a:pPr>
            <a:r>
              <a:rPr lang="fa-IR" sz="2400" b="1" dirty="0">
                <a:solidFill>
                  <a:schemeClr val="bg2">
                    <a:lumMod val="25000"/>
                  </a:schemeClr>
                </a:solidFill>
              </a:rPr>
              <a:t>نظارت</a:t>
            </a:r>
            <a:r>
              <a:rPr lang="fa-IR" sz="2400" dirty="0">
                <a:solidFill>
                  <a:schemeClr val="bg2">
                    <a:lumMod val="25000"/>
                  </a:schemeClr>
                </a:solidFill>
              </a:rPr>
              <a:t>، ارزیابی و پایش مستمر کیفیت خدمات هتلینگ بیمارستانی</a:t>
            </a:r>
            <a:endParaRPr lang="en-US" sz="2400" dirty="0">
              <a:solidFill>
                <a:schemeClr val="bg2">
                  <a:lumMod val="25000"/>
                </a:schemeClr>
              </a:solidFill>
            </a:endParaRPr>
          </a:p>
          <a:p>
            <a:pPr marL="623887" lvl="0" indent="-514350">
              <a:buFont typeface="+mj-lt"/>
              <a:buAutoNum type="arabicPeriod"/>
            </a:pPr>
            <a:r>
              <a:rPr lang="fa-IR" sz="2400" dirty="0">
                <a:solidFill>
                  <a:schemeClr val="bg2">
                    <a:lumMod val="25000"/>
                  </a:schemeClr>
                </a:solidFill>
              </a:rPr>
              <a:t>ایجاد </a:t>
            </a:r>
            <a:r>
              <a:rPr lang="fa-IR" sz="2400" b="1" dirty="0">
                <a:solidFill>
                  <a:schemeClr val="bg2">
                    <a:lumMod val="25000"/>
                  </a:schemeClr>
                </a:solidFill>
              </a:rPr>
              <a:t>فضای رقابتی</a:t>
            </a:r>
            <a:r>
              <a:rPr lang="fa-IR" sz="2400" dirty="0">
                <a:solidFill>
                  <a:schemeClr val="bg2">
                    <a:lumMod val="25000"/>
                  </a:schemeClr>
                </a:solidFill>
              </a:rPr>
              <a:t> در بهبود خدمات هتلینگ در بیمارستان­های تحت پوشش وزارت بهداشت، درمان و آموزش پزشکی</a:t>
            </a:r>
            <a:endParaRPr lang="en-US" sz="2400" dirty="0">
              <a:solidFill>
                <a:schemeClr val="bg2">
                  <a:lumMod val="25000"/>
                </a:schemeClr>
              </a:solidFill>
            </a:endParaRPr>
          </a:p>
          <a:p>
            <a:pPr marL="623887" lvl="0" indent="-514350">
              <a:buFont typeface="+mj-lt"/>
              <a:buAutoNum type="arabicPeriod"/>
            </a:pPr>
            <a:r>
              <a:rPr lang="fa-IR" sz="2400" dirty="0">
                <a:solidFill>
                  <a:schemeClr val="bg2">
                    <a:lumMod val="25000"/>
                  </a:schemeClr>
                </a:solidFill>
              </a:rPr>
              <a:t>افزایش </a:t>
            </a:r>
            <a:r>
              <a:rPr lang="fa-IR" sz="2400" b="1" dirty="0">
                <a:solidFill>
                  <a:schemeClr val="bg2">
                    <a:lumMod val="25000"/>
                  </a:schemeClr>
                </a:solidFill>
              </a:rPr>
              <a:t>رضایتمندی</a:t>
            </a:r>
            <a:r>
              <a:rPr lang="fa-IR" sz="2400" dirty="0">
                <a:solidFill>
                  <a:schemeClr val="bg2">
                    <a:lumMod val="25000"/>
                  </a:schemeClr>
                </a:solidFill>
              </a:rPr>
              <a:t> بیماران و همراهان</a:t>
            </a:r>
            <a:endParaRPr lang="en-US" sz="2400" dirty="0">
              <a:solidFill>
                <a:schemeClr val="bg2">
                  <a:lumMod val="25000"/>
                </a:schemeClr>
              </a:solidFill>
            </a:endParaRPr>
          </a:p>
          <a:p>
            <a:pPr marL="623887" indent="-514350">
              <a:buFont typeface="+mj-lt"/>
              <a:buAutoNum type="arabicPeriod"/>
            </a:pPr>
            <a:endParaRPr lang="fa-IR" sz="2400" dirty="0">
              <a:solidFill>
                <a:schemeClr val="bg2">
                  <a:lumMod val="25000"/>
                </a:schemeClr>
              </a:solidFill>
            </a:endParaRPr>
          </a:p>
        </p:txBody>
      </p:sp>
      <p:sp>
        <p:nvSpPr>
          <p:cNvPr id="3" name="Title 2"/>
          <p:cNvSpPr>
            <a:spLocks noGrp="1"/>
          </p:cNvSpPr>
          <p:nvPr>
            <p:ph type="title"/>
          </p:nvPr>
        </p:nvSpPr>
        <p:spPr/>
        <p:txBody>
          <a:bodyPr/>
          <a:lstStyle/>
          <a:p>
            <a:r>
              <a:rPr lang="fa-IR" dirty="0">
                <a:solidFill>
                  <a:schemeClr val="bg2">
                    <a:lumMod val="25000"/>
                  </a:schemeClr>
                </a:solidFill>
              </a:rPr>
              <a:t>اهداف</a:t>
            </a:r>
          </a:p>
        </p:txBody>
      </p:sp>
    </p:spTree>
    <p:extLst>
      <p:ext uri="{BB962C8B-B14F-4D97-AF65-F5344CB8AC3E}">
        <p14:creationId xmlns:p14="http://schemas.microsoft.com/office/powerpoint/2010/main" xmlns="" val="1462834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fa-IR" sz="3200" dirty="0"/>
              <a:t>ارکان تصمیم گیری و اجرای این دستورالعمل عبارتند از:</a:t>
            </a:r>
            <a:endParaRPr lang="en-US" sz="3200" dirty="0"/>
          </a:p>
          <a:p>
            <a:pPr marL="1117600" lvl="2" indent="-514350">
              <a:buFont typeface="+mj-lt"/>
              <a:buAutoNum type="arabicPeriod"/>
            </a:pPr>
            <a:r>
              <a:rPr lang="fa-IR" sz="3200" dirty="0"/>
              <a:t>ستاد کشوری اجرای برنامه تحول نظام سلامت</a:t>
            </a:r>
            <a:endParaRPr lang="en-US" sz="3200" dirty="0"/>
          </a:p>
          <a:p>
            <a:pPr marL="1117600" lvl="2" indent="-514350">
              <a:buFont typeface="+mj-lt"/>
              <a:buAutoNum type="arabicPeriod"/>
            </a:pPr>
            <a:r>
              <a:rPr lang="fa-IR" sz="3200" dirty="0"/>
              <a:t>دبیرخانه ستاد کشوری اجرای برنامه تحول نظام سلامت</a:t>
            </a:r>
            <a:endParaRPr lang="en-US" sz="3200" dirty="0"/>
          </a:p>
          <a:p>
            <a:pPr marL="1117600" lvl="2" indent="-514350">
              <a:buFont typeface="+mj-lt"/>
              <a:buAutoNum type="arabicPeriod"/>
            </a:pPr>
            <a:r>
              <a:rPr lang="fa-IR" sz="3200" dirty="0"/>
              <a:t>ستاد اجرایی تحول نظام سلامت دانشگاه</a:t>
            </a:r>
            <a:endParaRPr lang="en-US" sz="3200" dirty="0"/>
          </a:p>
          <a:p>
            <a:pPr marL="1117600" lvl="2" indent="-514350">
              <a:buFont typeface="+mj-lt"/>
              <a:buAutoNum type="arabicPeriod"/>
            </a:pPr>
            <a:r>
              <a:rPr lang="fa-IR" sz="3200" dirty="0"/>
              <a:t>ستاد اجرایی بیمارستان</a:t>
            </a:r>
            <a:endParaRPr lang="en-US" sz="3200" dirty="0"/>
          </a:p>
          <a:p>
            <a:pPr marL="1117600" lvl="2" indent="-514350">
              <a:buFont typeface="+mj-lt"/>
              <a:buAutoNum type="arabicPeriod"/>
            </a:pPr>
            <a:r>
              <a:rPr lang="fa-IR" sz="3200" dirty="0"/>
              <a:t>تیم ارزیاب</a:t>
            </a:r>
            <a:endParaRPr lang="en-US" sz="3200" dirty="0"/>
          </a:p>
          <a:p>
            <a:endParaRPr lang="fa-IR" dirty="0"/>
          </a:p>
        </p:txBody>
      </p:sp>
      <p:sp>
        <p:nvSpPr>
          <p:cNvPr id="3" name="Title 2"/>
          <p:cNvSpPr>
            <a:spLocks noGrp="1"/>
          </p:cNvSpPr>
          <p:nvPr>
            <p:ph type="title"/>
          </p:nvPr>
        </p:nvSpPr>
        <p:spPr/>
        <p:txBody>
          <a:bodyPr/>
          <a:lstStyle/>
          <a:p>
            <a:r>
              <a:rPr lang="ar-SA" dirty="0"/>
              <a:t>ارکان</a:t>
            </a:r>
            <a:endParaRPr lang="fa-IR" dirty="0"/>
          </a:p>
        </p:txBody>
      </p:sp>
    </p:spTree>
    <p:extLst>
      <p:ext uri="{BB962C8B-B14F-4D97-AF65-F5344CB8AC3E}">
        <p14:creationId xmlns:p14="http://schemas.microsoft.com/office/powerpoint/2010/main" xmlns="" val="4175475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fa-IR" sz="2800" dirty="0"/>
              <a:t>تیم ارزیاب حداقل باید شامل افراد زیر باشد که  بجز مسوول تیم از دانشگاه قطب انتخاب میشوند:</a:t>
            </a:r>
            <a:endParaRPr lang="en-US" sz="1600" dirty="0"/>
          </a:p>
          <a:p>
            <a:pPr marL="1087438" lvl="2" indent="-457200">
              <a:buFont typeface="+mj-lt"/>
              <a:buAutoNum type="arabicPeriod"/>
            </a:pPr>
            <a:r>
              <a:rPr lang="fa-IR" sz="2400" dirty="0"/>
              <a:t>نماینده ستاد اجرایی کشوری (مسوول تیم ارزیابی)</a:t>
            </a:r>
            <a:endParaRPr lang="en-US" sz="1400" dirty="0"/>
          </a:p>
          <a:p>
            <a:pPr marL="1087438" lvl="2" indent="-457200">
              <a:buFont typeface="+mj-lt"/>
              <a:buAutoNum type="arabicPeriod"/>
            </a:pPr>
            <a:r>
              <a:rPr lang="fa-IR" sz="2400" dirty="0"/>
              <a:t>کارشناس مالی</a:t>
            </a:r>
            <a:endParaRPr lang="en-US" sz="1400" dirty="0"/>
          </a:p>
          <a:p>
            <a:pPr marL="1087438" lvl="2" indent="-457200">
              <a:buFont typeface="+mj-lt"/>
              <a:buAutoNum type="arabicPeriod"/>
            </a:pPr>
            <a:r>
              <a:rPr lang="fa-IR" sz="2400" dirty="0"/>
              <a:t>کارشناس تجهیزات پزشکی</a:t>
            </a:r>
            <a:endParaRPr lang="en-US" sz="1400" dirty="0"/>
          </a:p>
          <a:p>
            <a:pPr marL="1087438" lvl="2" indent="-457200">
              <a:buFont typeface="+mj-lt"/>
              <a:buAutoNum type="arabicPeriod"/>
            </a:pPr>
            <a:r>
              <a:rPr lang="fa-IR" sz="2400" dirty="0"/>
              <a:t>کارشناس فني و عمرانی </a:t>
            </a:r>
            <a:endParaRPr lang="en-US" sz="1400" dirty="0"/>
          </a:p>
          <a:p>
            <a:pPr marL="1087438" lvl="2" indent="-457200">
              <a:buFont typeface="+mj-lt"/>
              <a:buAutoNum type="arabicPeriod"/>
            </a:pPr>
            <a:r>
              <a:rPr lang="fa-IR" sz="2400" dirty="0"/>
              <a:t>کارشناس تغذیه</a:t>
            </a:r>
            <a:endParaRPr lang="en-US" sz="1400" dirty="0"/>
          </a:p>
          <a:p>
            <a:pPr marL="1087438" lvl="2" indent="-457200">
              <a:buFont typeface="+mj-lt"/>
              <a:buAutoNum type="arabicPeriod"/>
            </a:pPr>
            <a:r>
              <a:rPr lang="fa-IR" sz="2400" dirty="0"/>
              <a:t>کارشناس منابع انسانی</a:t>
            </a:r>
            <a:endParaRPr lang="en-US" sz="1400" dirty="0"/>
          </a:p>
          <a:p>
            <a:pPr marL="1087438" lvl="2" indent="-457200">
              <a:buFont typeface="+mj-lt"/>
              <a:buAutoNum type="arabicPeriod"/>
            </a:pPr>
            <a:r>
              <a:rPr lang="fa-IR" sz="2400" dirty="0"/>
              <a:t>کارشناس پرستاری</a:t>
            </a:r>
            <a:endParaRPr lang="en-US" sz="1400" dirty="0"/>
          </a:p>
          <a:p>
            <a:pPr marL="1087438" lvl="2" indent="-457200">
              <a:buFont typeface="+mj-lt"/>
              <a:buAutoNum type="arabicPeriod"/>
            </a:pPr>
            <a:r>
              <a:rPr lang="fa-IR" sz="2400" dirty="0"/>
              <a:t>کارشناس بهداشت محیط</a:t>
            </a:r>
            <a:endParaRPr lang="en-US" sz="1400" dirty="0"/>
          </a:p>
          <a:p>
            <a:pPr marL="1087438" lvl="2" indent="-457200">
              <a:buFont typeface="+mj-lt"/>
              <a:buAutoNum type="arabicPeriod"/>
            </a:pPr>
            <a:r>
              <a:rPr lang="fa-IR" sz="2400" dirty="0"/>
              <a:t>نماينده شوراي شهر </a:t>
            </a:r>
            <a:endParaRPr lang="en-US" sz="1400" dirty="0"/>
          </a:p>
          <a:p>
            <a:endParaRPr lang="fa-IR" dirty="0"/>
          </a:p>
        </p:txBody>
      </p:sp>
      <p:sp>
        <p:nvSpPr>
          <p:cNvPr id="3" name="Title 2"/>
          <p:cNvSpPr>
            <a:spLocks noGrp="1"/>
          </p:cNvSpPr>
          <p:nvPr>
            <p:ph type="title"/>
          </p:nvPr>
        </p:nvSpPr>
        <p:spPr/>
        <p:txBody>
          <a:bodyPr/>
          <a:lstStyle/>
          <a:p>
            <a:r>
              <a:rPr lang="fa-IR" sz="4400" dirty="0"/>
              <a:t>تیم ارزیاب</a:t>
            </a:r>
            <a:endParaRPr lang="fa-IR" dirty="0"/>
          </a:p>
        </p:txBody>
      </p:sp>
    </p:spTree>
    <p:extLst>
      <p:ext uri="{BB962C8B-B14F-4D97-AF65-F5344CB8AC3E}">
        <p14:creationId xmlns:p14="http://schemas.microsoft.com/office/powerpoint/2010/main" xmlns="" val="4177145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fa-IR" dirty="0"/>
              <a:t>بیمارستان‎های تحت پوشش وزارت بهداشت، درمان و آموزش پزشکی با توجه به میزان رعایت الزامات مربوط به هر محور، در سه رتبه‌ی:3 ستاره، 4ستاره، و 5 ستاره، رتبه بندی می‌شوند. به گونه ای که بیمارستان 3 ستاره، بیمارستانی خواهد بود که حداقلِ استاندارد ها و شرایط لازم تعریف شده برای ارائه خدمات قابل قبول به خدمت گیرندگان را در حوزه خدمات هتلینگ، دارا است.</a:t>
            </a:r>
          </a:p>
          <a:p>
            <a:pPr lvl="0"/>
            <a:r>
              <a:rPr lang="fa-IR" dirty="0"/>
              <a:t>در طول 6 ماهه اول طرح، استراتژی ارتقاء سطح خدمات هتلینگ به صورت حمایتی خواهد بود تا کلیه بیمارستانها حداقل به سطح 3 ستاره ارتقا یابند.</a:t>
            </a:r>
            <a:endParaRPr lang="en-US" dirty="0"/>
          </a:p>
          <a:p>
            <a:endParaRPr lang="fa-IR" dirty="0"/>
          </a:p>
        </p:txBody>
      </p:sp>
      <p:sp>
        <p:nvSpPr>
          <p:cNvPr id="3" name="Title 2"/>
          <p:cNvSpPr>
            <a:spLocks noGrp="1"/>
          </p:cNvSpPr>
          <p:nvPr>
            <p:ph type="title"/>
          </p:nvPr>
        </p:nvSpPr>
        <p:spPr/>
        <p:txBody>
          <a:bodyPr>
            <a:noAutofit/>
          </a:bodyPr>
          <a:lstStyle/>
          <a:p>
            <a:r>
              <a:rPr lang="ar-SA" sz="3200" dirty="0"/>
              <a:t>نحوه‌ی ارزیابی و رتبه بندی</a:t>
            </a:r>
            <a:r>
              <a:rPr lang="fa-IR" sz="3200" dirty="0"/>
              <a:t/>
            </a:r>
            <a:br>
              <a:rPr lang="fa-IR" sz="3200" dirty="0"/>
            </a:br>
            <a:r>
              <a:rPr lang="fa-IR" sz="3200" dirty="0"/>
              <a:t>(1)</a:t>
            </a:r>
          </a:p>
        </p:txBody>
      </p:sp>
    </p:spTree>
    <p:extLst>
      <p:ext uri="{BB962C8B-B14F-4D97-AF65-F5344CB8AC3E}">
        <p14:creationId xmlns:p14="http://schemas.microsoft.com/office/powerpoint/2010/main" xmlns="" val="1036064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fa-IR" sz="2800" dirty="0"/>
              <a:t>حداکثر ظرف مدت یکماه از ابلاغ این دستورالعمل، نیاز هر بیمارستان و برآورد هزینه‌های بهبود وضع موجود برای رسیدن به استاندارد رتبه‌3، توسط تیم ارزیاب  به ستاد اجرایی دانشگاه اعلام می شود. </a:t>
            </a:r>
            <a:endParaRPr lang="en-US" sz="2800" dirty="0"/>
          </a:p>
          <a:p>
            <a:pPr lvl="0"/>
            <a:r>
              <a:rPr lang="fa-IR" sz="2800" dirty="0"/>
              <a:t>ستاد اجرایی دانشگاه برنامه ارتقا و اعتبار مورد نیاز را برای تصویب نهایی به دبیرخانه ستاد کشوری اجرای برنامه تحول نظام سلامت ارایه می‌کند.</a:t>
            </a:r>
            <a:endParaRPr lang="en-US" sz="2800" dirty="0"/>
          </a:p>
          <a:p>
            <a:pPr lvl="0"/>
            <a:r>
              <a:rPr lang="fa-IR" sz="2800" dirty="0"/>
              <a:t>دبیرخانه ستاد کشوری ضمن بررسی و جمع بندی گزارشات دانشگاهها با در نظر گرفتن منابع مالی برنامه نسبت به تخصیص اعتبار اقدام می‌کند.</a:t>
            </a:r>
            <a:endParaRPr lang="en-US" sz="2800" dirty="0"/>
          </a:p>
          <a:p>
            <a:endParaRPr lang="fa-IR" dirty="0"/>
          </a:p>
        </p:txBody>
      </p:sp>
      <p:sp>
        <p:nvSpPr>
          <p:cNvPr id="3" name="Title 2"/>
          <p:cNvSpPr>
            <a:spLocks noGrp="1"/>
          </p:cNvSpPr>
          <p:nvPr>
            <p:ph type="title"/>
          </p:nvPr>
        </p:nvSpPr>
        <p:spPr/>
        <p:txBody>
          <a:bodyPr>
            <a:normAutofit fontScale="90000"/>
          </a:bodyPr>
          <a:lstStyle/>
          <a:p>
            <a:r>
              <a:rPr lang="ar-SA" sz="4400" dirty="0"/>
              <a:t>نحوه‌ی ارزیابی و رتبه بندی</a:t>
            </a:r>
            <a:r>
              <a:rPr lang="fa-IR" sz="4400" dirty="0"/>
              <a:t/>
            </a:r>
            <a:br>
              <a:rPr lang="fa-IR" sz="4400" dirty="0"/>
            </a:br>
            <a:r>
              <a:rPr lang="fa-IR" sz="4400" dirty="0"/>
              <a:t>(2)</a:t>
            </a:r>
            <a:endParaRPr lang="fa-IR" dirty="0"/>
          </a:p>
        </p:txBody>
      </p:sp>
    </p:spTree>
    <p:extLst>
      <p:ext uri="{BB962C8B-B14F-4D97-AF65-F5344CB8AC3E}">
        <p14:creationId xmlns:p14="http://schemas.microsoft.com/office/powerpoint/2010/main" xmlns="" val="3522861973"/>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Concours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ppt/theme/themeOverride2.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ppt/theme/themeOverride3.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ppt/theme/themeOverride4.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docProps/app.xml><?xml version="1.0" encoding="utf-8"?>
<Properties xmlns="http://schemas.openxmlformats.org/officeDocument/2006/extended-properties" xmlns:vt="http://schemas.openxmlformats.org/officeDocument/2006/docPropsVTypes">
  <TotalTime>0</TotalTime>
  <Words>968</Words>
  <Application>Microsoft Office PowerPoint</Application>
  <PresentationFormat>On-screen Show (4:3)</PresentationFormat>
  <Paragraphs>75</Paragraphs>
  <Slides>19</Slides>
  <Notes>1</Notes>
  <HiddenSlides>1</HiddenSlides>
  <MMClips>0</MMClips>
  <ScaleCrop>false</ScaleCrop>
  <HeadingPairs>
    <vt:vector size="4" baseType="variant">
      <vt:variant>
        <vt:lpstr>Theme</vt:lpstr>
      </vt:variant>
      <vt:variant>
        <vt:i4>2</vt:i4>
      </vt:variant>
      <vt:variant>
        <vt:lpstr>Slide Titles</vt:lpstr>
      </vt:variant>
      <vt:variant>
        <vt:i4>19</vt:i4>
      </vt:variant>
    </vt:vector>
  </HeadingPairs>
  <TitlesOfParts>
    <vt:vector size="21" baseType="lpstr">
      <vt:lpstr>Office Theme</vt:lpstr>
      <vt:lpstr>2_Concourse</vt:lpstr>
      <vt:lpstr>Slide 1</vt:lpstr>
      <vt:lpstr>Slide 2</vt:lpstr>
      <vt:lpstr>  </vt:lpstr>
      <vt:lpstr>کلیات</vt:lpstr>
      <vt:lpstr>اهداف</vt:lpstr>
      <vt:lpstr>ارکان</vt:lpstr>
      <vt:lpstr>تیم ارزیاب</vt:lpstr>
      <vt:lpstr>نحوه‌ی ارزیابی و رتبه بندی (1)</vt:lpstr>
      <vt:lpstr>نحوه‌ی ارزیابی و رتبه بندی (2)</vt:lpstr>
      <vt:lpstr>Slide 10</vt:lpstr>
      <vt:lpstr>Slide 11</vt:lpstr>
      <vt:lpstr>روش پرداخت(1)</vt:lpstr>
      <vt:lpstr>روش پرداخت(2)</vt:lpstr>
      <vt:lpstr>Slide 14</vt:lpstr>
      <vt:lpstr>Slide 15</vt:lpstr>
      <vt:lpstr>Slide 16</vt:lpstr>
      <vt:lpstr>نظارت و ارزیابی</vt:lpstr>
      <vt:lpstr>محور های اصلی ارزیابی خدمات هتلینگ</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dc:creator>
  <cp:lastModifiedBy>Modir</cp:lastModifiedBy>
  <cp:revision>1</cp:revision>
  <dcterms:created xsi:type="dcterms:W3CDTF">2006-08-16T00:00:00Z</dcterms:created>
  <dcterms:modified xsi:type="dcterms:W3CDTF">2014-05-26T14:58:10Z</dcterms:modified>
</cp:coreProperties>
</file>